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36" r:id="rId2"/>
    <p:sldId id="257" r:id="rId3"/>
    <p:sldId id="338" r:id="rId4"/>
    <p:sldId id="339" r:id="rId5"/>
    <p:sldId id="340" r:id="rId6"/>
    <p:sldId id="341" r:id="rId7"/>
    <p:sldId id="352" r:id="rId8"/>
    <p:sldId id="351" r:id="rId9"/>
    <p:sldId id="350" r:id="rId10"/>
    <p:sldId id="286" r:id="rId11"/>
    <p:sldId id="365" r:id="rId12"/>
    <p:sldId id="366" r:id="rId13"/>
    <p:sldId id="357" r:id="rId14"/>
    <p:sldId id="261" r:id="rId15"/>
    <p:sldId id="367" r:id="rId16"/>
    <p:sldId id="368" r:id="rId17"/>
    <p:sldId id="369" r:id="rId18"/>
    <p:sldId id="355" r:id="rId19"/>
    <p:sldId id="370" r:id="rId20"/>
    <p:sldId id="356" r:id="rId21"/>
    <p:sldId id="371" r:id="rId22"/>
    <p:sldId id="372" r:id="rId23"/>
    <p:sldId id="271" r:id="rId24"/>
    <p:sldId id="344" r:id="rId25"/>
    <p:sldId id="373" r:id="rId26"/>
    <p:sldId id="374" r:id="rId27"/>
    <p:sldId id="263" r:id="rId28"/>
    <p:sldId id="375" r:id="rId29"/>
    <p:sldId id="376" r:id="rId30"/>
    <p:sldId id="377" r:id="rId31"/>
    <p:sldId id="283" r:id="rId32"/>
    <p:sldId id="378" r:id="rId33"/>
    <p:sldId id="379" r:id="rId34"/>
    <p:sldId id="309" r:id="rId35"/>
  </p:sldIdLst>
  <p:sldSz cx="12188825" cy="6858000"/>
  <p:notesSz cx="6858000" cy="91440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8542"/>
    <a:srgbClr val="F0534B"/>
    <a:srgbClr val="FFC000"/>
    <a:srgbClr val="00B050"/>
    <a:srgbClr val="0070C0"/>
    <a:srgbClr val="DAE640"/>
    <a:srgbClr val="F07F09"/>
    <a:srgbClr val="92D050"/>
    <a:srgbClr val="E46C0A"/>
    <a:srgbClr val="F2E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33" autoAdjust="0"/>
    <p:restoredTop sz="96341"/>
  </p:normalViewPr>
  <p:slideViewPr>
    <p:cSldViewPr>
      <p:cViewPr varScale="1">
        <p:scale>
          <a:sx n="86" d="100"/>
          <a:sy n="86" d="100"/>
        </p:scale>
        <p:origin x="216" y="1120"/>
      </p:cViewPr>
      <p:guideLst>
        <p:guide orient="horz" pos="2160"/>
        <p:guide pos="3839"/>
      </p:guideLst>
    </p:cSldViewPr>
  </p:slideViewPr>
  <p:notesTextViewPr>
    <p:cViewPr>
      <p:scale>
        <a:sx n="100" d="100"/>
        <a:sy n="100" d="100"/>
      </p:scale>
      <p:origin x="0" y="0"/>
    </p:cViewPr>
  </p:notesTextViewPr>
  <p:sorterViewPr>
    <p:cViewPr>
      <p:scale>
        <a:sx n="87" d="100"/>
        <a:sy n="87" d="100"/>
      </p:scale>
      <p:origin x="0" y="-9984"/>
    </p:cViewPr>
  </p:sorterViewPr>
  <p:notesViewPr>
    <p:cSldViewPr>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C915C-A4D4-44C6-B999-D6BA626B0ABC}" type="datetimeFigureOut">
              <a:rPr lang="en-US" smtClean="0"/>
              <a:t>10/14/20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D1561-F0A6-47FE-8DC7-1550010A97B0}" type="slidenum">
              <a:rPr lang="en-US" smtClean="0"/>
              <a:t>‹#›</a:t>
            </a:fld>
            <a:endParaRPr lang="en-US"/>
          </a:p>
        </p:txBody>
      </p:sp>
    </p:spTree>
    <p:extLst>
      <p:ext uri="{BB962C8B-B14F-4D97-AF65-F5344CB8AC3E}">
        <p14:creationId xmlns:p14="http://schemas.microsoft.com/office/powerpoint/2010/main" val="1242431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B9C49-68F3-4BE4-AC3D-A2E9D96BFE3A}" type="datetimeFigureOut">
              <a:rPr lang="en-US" smtClean="0"/>
              <a:t>10/14/20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32A70-A70B-4CC5-8452-D4A384B300AE}" type="slidenum">
              <a:rPr lang="en-US" smtClean="0"/>
              <a:t>‹#›</a:t>
            </a:fld>
            <a:endParaRPr lang="en-US"/>
          </a:p>
        </p:txBody>
      </p:sp>
    </p:spTree>
    <p:extLst>
      <p:ext uri="{BB962C8B-B14F-4D97-AF65-F5344CB8AC3E}">
        <p14:creationId xmlns:p14="http://schemas.microsoft.com/office/powerpoint/2010/main" val="62749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3</a:t>
            </a:fld>
            <a:endParaRPr lang="id-ID" dirty="0"/>
          </a:p>
        </p:txBody>
      </p:sp>
    </p:spTree>
    <p:extLst>
      <p:ext uri="{BB962C8B-B14F-4D97-AF65-F5344CB8AC3E}">
        <p14:creationId xmlns:p14="http://schemas.microsoft.com/office/powerpoint/2010/main" val="1767854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18</a:t>
            </a:fld>
            <a:endParaRPr lang="id-ID" dirty="0"/>
          </a:p>
        </p:txBody>
      </p:sp>
    </p:spTree>
    <p:extLst>
      <p:ext uri="{BB962C8B-B14F-4D97-AF65-F5344CB8AC3E}">
        <p14:creationId xmlns:p14="http://schemas.microsoft.com/office/powerpoint/2010/main" val="347788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19</a:t>
            </a:fld>
            <a:endParaRPr lang="id-ID" dirty="0"/>
          </a:p>
        </p:txBody>
      </p:sp>
    </p:spTree>
    <p:extLst>
      <p:ext uri="{BB962C8B-B14F-4D97-AF65-F5344CB8AC3E}">
        <p14:creationId xmlns:p14="http://schemas.microsoft.com/office/powerpoint/2010/main" val="1852638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20</a:t>
            </a:fld>
            <a:endParaRPr lang="id-ID" dirty="0"/>
          </a:p>
        </p:txBody>
      </p:sp>
    </p:spTree>
    <p:extLst>
      <p:ext uri="{BB962C8B-B14F-4D97-AF65-F5344CB8AC3E}">
        <p14:creationId xmlns:p14="http://schemas.microsoft.com/office/powerpoint/2010/main" val="2963424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21</a:t>
            </a:fld>
            <a:endParaRPr lang="id-ID" dirty="0"/>
          </a:p>
        </p:txBody>
      </p:sp>
    </p:spTree>
    <p:extLst>
      <p:ext uri="{BB962C8B-B14F-4D97-AF65-F5344CB8AC3E}">
        <p14:creationId xmlns:p14="http://schemas.microsoft.com/office/powerpoint/2010/main" val="3707761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22</a:t>
            </a:fld>
            <a:endParaRPr lang="id-ID" dirty="0"/>
          </a:p>
        </p:txBody>
      </p:sp>
    </p:spTree>
    <p:extLst>
      <p:ext uri="{BB962C8B-B14F-4D97-AF65-F5344CB8AC3E}">
        <p14:creationId xmlns:p14="http://schemas.microsoft.com/office/powerpoint/2010/main" val="3765775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24</a:t>
            </a:fld>
            <a:endParaRPr lang="id-ID"/>
          </a:p>
        </p:txBody>
      </p:sp>
    </p:spTree>
    <p:extLst>
      <p:ext uri="{BB962C8B-B14F-4D97-AF65-F5344CB8AC3E}">
        <p14:creationId xmlns:p14="http://schemas.microsoft.com/office/powerpoint/2010/main" val="8054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25</a:t>
            </a:fld>
            <a:endParaRPr lang="id-ID"/>
          </a:p>
        </p:txBody>
      </p:sp>
    </p:spTree>
    <p:extLst>
      <p:ext uri="{BB962C8B-B14F-4D97-AF65-F5344CB8AC3E}">
        <p14:creationId xmlns:p14="http://schemas.microsoft.com/office/powerpoint/2010/main" val="543214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26</a:t>
            </a:fld>
            <a:endParaRPr lang="id-ID" dirty="0"/>
          </a:p>
        </p:txBody>
      </p:sp>
    </p:spTree>
    <p:extLst>
      <p:ext uri="{BB962C8B-B14F-4D97-AF65-F5344CB8AC3E}">
        <p14:creationId xmlns:p14="http://schemas.microsoft.com/office/powerpoint/2010/main" val="3617171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33</a:t>
            </a:fld>
            <a:endParaRPr lang="id-ID" dirty="0"/>
          </a:p>
        </p:txBody>
      </p:sp>
    </p:spTree>
    <p:extLst>
      <p:ext uri="{BB962C8B-B14F-4D97-AF65-F5344CB8AC3E}">
        <p14:creationId xmlns:p14="http://schemas.microsoft.com/office/powerpoint/2010/main" val="1957571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4</a:t>
            </a:fld>
            <a:endParaRPr lang="id-ID" dirty="0"/>
          </a:p>
        </p:txBody>
      </p:sp>
    </p:spTree>
    <p:extLst>
      <p:ext uri="{BB962C8B-B14F-4D97-AF65-F5344CB8AC3E}">
        <p14:creationId xmlns:p14="http://schemas.microsoft.com/office/powerpoint/2010/main" val="528416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5</a:t>
            </a:fld>
            <a:endParaRPr lang="id-ID" dirty="0"/>
          </a:p>
        </p:txBody>
      </p:sp>
    </p:spTree>
    <p:extLst>
      <p:ext uri="{BB962C8B-B14F-4D97-AF65-F5344CB8AC3E}">
        <p14:creationId xmlns:p14="http://schemas.microsoft.com/office/powerpoint/2010/main" val="1279370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6</a:t>
            </a:fld>
            <a:endParaRPr lang="id-ID" dirty="0"/>
          </a:p>
        </p:txBody>
      </p:sp>
    </p:spTree>
    <p:extLst>
      <p:ext uri="{BB962C8B-B14F-4D97-AF65-F5344CB8AC3E}">
        <p14:creationId xmlns:p14="http://schemas.microsoft.com/office/powerpoint/2010/main" val="126742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7</a:t>
            </a:fld>
            <a:endParaRPr lang="id-ID" dirty="0"/>
          </a:p>
        </p:txBody>
      </p:sp>
    </p:spTree>
    <p:extLst>
      <p:ext uri="{BB962C8B-B14F-4D97-AF65-F5344CB8AC3E}">
        <p14:creationId xmlns:p14="http://schemas.microsoft.com/office/powerpoint/2010/main" val="4258233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8</a:t>
            </a:fld>
            <a:endParaRPr lang="id-ID" dirty="0"/>
          </a:p>
        </p:txBody>
      </p:sp>
    </p:spTree>
    <p:extLst>
      <p:ext uri="{BB962C8B-B14F-4D97-AF65-F5344CB8AC3E}">
        <p14:creationId xmlns:p14="http://schemas.microsoft.com/office/powerpoint/2010/main" val="2285040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9</a:t>
            </a:fld>
            <a:endParaRPr lang="id-ID" dirty="0"/>
          </a:p>
        </p:txBody>
      </p:sp>
    </p:spTree>
    <p:extLst>
      <p:ext uri="{BB962C8B-B14F-4D97-AF65-F5344CB8AC3E}">
        <p14:creationId xmlns:p14="http://schemas.microsoft.com/office/powerpoint/2010/main" val="2483674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11</a:t>
            </a:fld>
            <a:endParaRPr lang="id-ID" dirty="0"/>
          </a:p>
        </p:txBody>
      </p:sp>
    </p:spTree>
    <p:extLst>
      <p:ext uri="{BB962C8B-B14F-4D97-AF65-F5344CB8AC3E}">
        <p14:creationId xmlns:p14="http://schemas.microsoft.com/office/powerpoint/2010/main" val="983173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13</a:t>
            </a:fld>
            <a:endParaRPr lang="id-ID" dirty="0"/>
          </a:p>
        </p:txBody>
      </p:sp>
    </p:spTree>
    <p:extLst>
      <p:ext uri="{BB962C8B-B14F-4D97-AF65-F5344CB8AC3E}">
        <p14:creationId xmlns:p14="http://schemas.microsoft.com/office/powerpoint/2010/main" val="166545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Content Placeholder 20"/>
          <p:cNvSpPr>
            <a:spLocks noGrp="1"/>
          </p:cNvSpPr>
          <p:nvPr>
            <p:ph sz="quarter" idx="16" hasCustomPrompt="1"/>
          </p:nvPr>
        </p:nvSpPr>
        <p:spPr>
          <a:xfrm>
            <a:off x="6360330" y="2343835"/>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10" name="Text Placeholder 17"/>
          <p:cNvSpPr>
            <a:spLocks noGrp="1"/>
          </p:cNvSpPr>
          <p:nvPr>
            <p:ph type="body" sz="quarter" idx="21" hasCustomPrompt="1"/>
          </p:nvPr>
        </p:nvSpPr>
        <p:spPr>
          <a:xfrm>
            <a:off x="6360326" y="257606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0" name="Picture Placeholder 2"/>
          <p:cNvSpPr>
            <a:spLocks noGrp="1"/>
          </p:cNvSpPr>
          <p:nvPr>
            <p:ph type="pic" sz="quarter" idx="43"/>
          </p:nvPr>
        </p:nvSpPr>
        <p:spPr>
          <a:xfrm>
            <a:off x="8047344" y="4770680"/>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69" name="Picture Placeholder 2"/>
          <p:cNvSpPr>
            <a:spLocks noGrp="1"/>
          </p:cNvSpPr>
          <p:nvPr>
            <p:ph type="pic" sz="quarter" idx="42"/>
          </p:nvPr>
        </p:nvSpPr>
        <p:spPr>
          <a:xfrm>
            <a:off x="5291635" y="4774705"/>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68" name="Picture Placeholder 2"/>
          <p:cNvSpPr>
            <a:spLocks noGrp="1"/>
          </p:cNvSpPr>
          <p:nvPr>
            <p:ph type="pic" sz="quarter" idx="41"/>
          </p:nvPr>
        </p:nvSpPr>
        <p:spPr>
          <a:xfrm>
            <a:off x="5297581" y="1905000"/>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67" name="Picture Placeholder 2"/>
          <p:cNvSpPr>
            <a:spLocks noGrp="1"/>
          </p:cNvSpPr>
          <p:nvPr>
            <p:ph type="pic" sz="quarter" idx="40"/>
          </p:nvPr>
        </p:nvSpPr>
        <p:spPr>
          <a:xfrm>
            <a:off x="3886567" y="3319514"/>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58" name="Picture Placeholder 2"/>
          <p:cNvSpPr>
            <a:spLocks noGrp="1"/>
          </p:cNvSpPr>
          <p:nvPr>
            <p:ph type="pic" sz="quarter" idx="24"/>
          </p:nvPr>
        </p:nvSpPr>
        <p:spPr>
          <a:xfrm>
            <a:off x="2545567" y="4773163"/>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42" name="Shape 335"/>
          <p:cNvSpPr/>
          <p:nvPr userDrawn="1"/>
        </p:nvSpPr>
        <p:spPr>
          <a:xfrm>
            <a:off x="8847336" y="5268966"/>
            <a:ext cx="119032" cy="334963"/>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3" name="Shape 336"/>
          <p:cNvSpPr/>
          <p:nvPr userDrawn="1"/>
        </p:nvSpPr>
        <p:spPr>
          <a:xfrm>
            <a:off x="6095990" y="5268966"/>
            <a:ext cx="119032" cy="334963"/>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4" name="Shape 337"/>
          <p:cNvSpPr/>
          <p:nvPr userDrawn="1"/>
        </p:nvSpPr>
        <p:spPr>
          <a:xfrm>
            <a:off x="3350749" y="5268966"/>
            <a:ext cx="119032" cy="33496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5" name="Shape 338"/>
          <p:cNvSpPr/>
          <p:nvPr userDrawn="1"/>
        </p:nvSpPr>
        <p:spPr>
          <a:xfrm>
            <a:off x="4690232" y="3816655"/>
            <a:ext cx="119032" cy="33496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 name="Shape 339"/>
          <p:cNvSpPr/>
          <p:nvPr userDrawn="1"/>
        </p:nvSpPr>
        <p:spPr>
          <a:xfrm>
            <a:off x="6095990" y="2397155"/>
            <a:ext cx="119032" cy="336676"/>
          </a:xfrm>
          <a:prstGeom prst="rect">
            <a:avLst/>
          </a:prstGeom>
          <a:solidFill>
            <a:schemeClr val="accent1">
              <a:lumMod val="75000"/>
            </a:schemeClr>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0" name="Shape 354"/>
          <p:cNvSpPr/>
          <p:nvPr userDrawn="1"/>
        </p:nvSpPr>
        <p:spPr>
          <a:xfrm flipH="1" flipV="1">
            <a:off x="3234598" y="3042902"/>
            <a:ext cx="5756174" cy="1"/>
          </a:xfrm>
          <a:prstGeom prst="line">
            <a:avLst/>
          </a:prstGeom>
          <a:ln w="19050">
            <a:solidFill>
              <a:schemeClr val="bg1">
                <a:lumMod val="85000"/>
              </a:schemeClr>
            </a:solidFill>
            <a:custDash>
              <a:ds d="200000" sp="200000"/>
            </a:custDash>
            <a:miter lim="400000"/>
          </a:ln>
        </p:spPr>
        <p:txBody>
          <a:bodyPr lIns="0" tIns="0" rIns="0" bIns="0"/>
          <a:lstStyle/>
          <a:p>
            <a:pPr defTabSz="228539">
              <a:defRPr sz="1200">
                <a:solidFill>
                  <a:srgbClr val="000000"/>
                </a:solidFill>
                <a:latin typeface="Helvetica"/>
                <a:ea typeface="Helvetica"/>
                <a:cs typeface="Helvetica"/>
                <a:sym typeface="Helvetica"/>
              </a:defRPr>
            </a:pPr>
            <a:endParaRPr/>
          </a:p>
        </p:txBody>
      </p:sp>
      <p:sp>
        <p:nvSpPr>
          <p:cNvPr id="61" name="Shape 355"/>
          <p:cNvSpPr/>
          <p:nvPr userDrawn="1"/>
        </p:nvSpPr>
        <p:spPr>
          <a:xfrm flipH="1" flipV="1">
            <a:off x="1942472" y="4479092"/>
            <a:ext cx="8340429" cy="1"/>
          </a:xfrm>
          <a:prstGeom prst="line">
            <a:avLst/>
          </a:prstGeom>
          <a:ln w="19050">
            <a:solidFill>
              <a:schemeClr val="bg1">
                <a:lumMod val="85000"/>
              </a:schemeClr>
            </a:solidFill>
            <a:custDash>
              <a:ds d="200000" sp="200000"/>
            </a:custDash>
            <a:miter lim="400000"/>
          </a:ln>
        </p:spPr>
        <p:txBody>
          <a:bodyPr lIns="0" tIns="0" rIns="0" bIns="0"/>
          <a:lstStyle/>
          <a:p>
            <a:pPr defTabSz="228539">
              <a:defRPr sz="1200">
                <a:solidFill>
                  <a:srgbClr val="000000"/>
                </a:solidFill>
                <a:latin typeface="Helvetica"/>
                <a:ea typeface="Helvetica"/>
                <a:cs typeface="Helvetica"/>
                <a:sym typeface="Helvetica"/>
              </a:defRPr>
            </a:pPr>
            <a:endParaRPr/>
          </a:p>
        </p:txBody>
      </p:sp>
      <p:sp>
        <p:nvSpPr>
          <p:cNvPr id="71" name="Content Placeholder 20"/>
          <p:cNvSpPr>
            <a:spLocks noGrp="1"/>
          </p:cNvSpPr>
          <p:nvPr>
            <p:ph sz="quarter" idx="44" hasCustomPrompt="1"/>
          </p:nvPr>
        </p:nvSpPr>
        <p:spPr>
          <a:xfrm>
            <a:off x="4955974" y="3761184"/>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2" name="Text Placeholder 17"/>
          <p:cNvSpPr>
            <a:spLocks noGrp="1"/>
          </p:cNvSpPr>
          <p:nvPr>
            <p:ph type="body" sz="quarter" idx="45" hasCustomPrompt="1"/>
          </p:nvPr>
        </p:nvSpPr>
        <p:spPr>
          <a:xfrm>
            <a:off x="4955971" y="399341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3" name="Content Placeholder 20"/>
          <p:cNvSpPr>
            <a:spLocks noGrp="1"/>
          </p:cNvSpPr>
          <p:nvPr>
            <p:ph sz="quarter" idx="46" hasCustomPrompt="1"/>
          </p:nvPr>
        </p:nvSpPr>
        <p:spPr>
          <a:xfrm>
            <a:off x="3646355" y="5204212"/>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4" name="Text Placeholder 17"/>
          <p:cNvSpPr>
            <a:spLocks noGrp="1"/>
          </p:cNvSpPr>
          <p:nvPr>
            <p:ph type="body" sz="quarter" idx="47" hasCustomPrompt="1"/>
          </p:nvPr>
        </p:nvSpPr>
        <p:spPr>
          <a:xfrm>
            <a:off x="3646350" y="5436447"/>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5" name="Content Placeholder 20"/>
          <p:cNvSpPr>
            <a:spLocks noGrp="1"/>
          </p:cNvSpPr>
          <p:nvPr>
            <p:ph sz="quarter" idx="48" hasCustomPrompt="1"/>
          </p:nvPr>
        </p:nvSpPr>
        <p:spPr>
          <a:xfrm>
            <a:off x="6376686" y="5214721"/>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6" name="Text Placeholder 17"/>
          <p:cNvSpPr>
            <a:spLocks noGrp="1"/>
          </p:cNvSpPr>
          <p:nvPr>
            <p:ph type="body" sz="quarter" idx="49" hasCustomPrompt="1"/>
          </p:nvPr>
        </p:nvSpPr>
        <p:spPr>
          <a:xfrm>
            <a:off x="6376682" y="5446956"/>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7" name="Content Placeholder 20"/>
          <p:cNvSpPr>
            <a:spLocks noGrp="1"/>
          </p:cNvSpPr>
          <p:nvPr>
            <p:ph sz="quarter" idx="50" hasCustomPrompt="1"/>
          </p:nvPr>
        </p:nvSpPr>
        <p:spPr>
          <a:xfrm>
            <a:off x="9147612" y="5214721"/>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8" name="Text Placeholder 17"/>
          <p:cNvSpPr>
            <a:spLocks noGrp="1"/>
          </p:cNvSpPr>
          <p:nvPr>
            <p:ph type="body" sz="quarter" idx="51" hasCustomPrompt="1"/>
          </p:nvPr>
        </p:nvSpPr>
        <p:spPr>
          <a:xfrm>
            <a:off x="9147608" y="5446956"/>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26" name="Picture Placeholder 2"/>
          <p:cNvSpPr>
            <a:spLocks noGrp="1"/>
          </p:cNvSpPr>
          <p:nvPr>
            <p:ph type="pic" sz="quarter" idx="52"/>
          </p:nvPr>
        </p:nvSpPr>
        <p:spPr>
          <a:xfrm>
            <a:off x="6519956" y="3319514"/>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7" name="Shape 338"/>
          <p:cNvSpPr/>
          <p:nvPr userDrawn="1"/>
        </p:nvSpPr>
        <p:spPr>
          <a:xfrm>
            <a:off x="7323623" y="3816655"/>
            <a:ext cx="119032" cy="334963"/>
          </a:xfrm>
          <a:prstGeom prst="rect">
            <a:avLst/>
          </a:prstGeom>
          <a:solidFill>
            <a:srgbClr val="FFC000"/>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b="1" cap="none" spc="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 name="Content Placeholder 20"/>
          <p:cNvSpPr>
            <a:spLocks noGrp="1"/>
          </p:cNvSpPr>
          <p:nvPr>
            <p:ph sz="quarter" idx="53" hasCustomPrompt="1"/>
          </p:nvPr>
        </p:nvSpPr>
        <p:spPr>
          <a:xfrm>
            <a:off x="7589362" y="3761184"/>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29" name="Text Placeholder 17"/>
          <p:cNvSpPr>
            <a:spLocks noGrp="1"/>
          </p:cNvSpPr>
          <p:nvPr>
            <p:ph type="body" sz="quarter" idx="54" hasCustomPrompt="1"/>
          </p:nvPr>
        </p:nvSpPr>
        <p:spPr>
          <a:xfrm>
            <a:off x="7589359" y="399341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Tree>
    <p:extLst>
      <p:ext uri="{BB962C8B-B14F-4D97-AF65-F5344CB8AC3E}">
        <p14:creationId xmlns:p14="http://schemas.microsoft.com/office/powerpoint/2010/main" val="15345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dissolve">
                                      <p:cBhvr>
                                        <p:cTn id="19" dur="500"/>
                                        <p:tgtEl>
                                          <p:spTgt spid="1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1">
                                            <p:txEl>
                                              <p:pRg st="0" end="0"/>
                                            </p:txEl>
                                          </p:spTgt>
                                        </p:tgtEl>
                                        <p:attrNameLst>
                                          <p:attrName>style.visibility</p:attrName>
                                        </p:attrNameLst>
                                      </p:cBhvr>
                                      <p:to>
                                        <p:strVal val="visible"/>
                                      </p:to>
                                    </p:set>
                                    <p:animEffect transition="in" filter="wipe(left)">
                                      <p:cBhvr>
                                        <p:cTn id="35" dur="500"/>
                                        <p:tgtEl>
                                          <p:spTgt spid="71">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72">
                                            <p:txEl>
                                              <p:pRg st="0" end="0"/>
                                            </p:txEl>
                                          </p:spTgt>
                                        </p:tgtEl>
                                        <p:attrNameLst>
                                          <p:attrName>style.visibility</p:attrName>
                                        </p:attrNameLst>
                                      </p:cBhvr>
                                      <p:to>
                                        <p:strVal val="visible"/>
                                      </p:to>
                                    </p:set>
                                    <p:animEffect transition="in" filter="dissolve">
                                      <p:cBhvr>
                                        <p:cTn id="39" dur="500"/>
                                        <p:tgtEl>
                                          <p:spTgt spid="72">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5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3">
                                            <p:txEl>
                                              <p:pRg st="0" end="0"/>
                                            </p:txEl>
                                          </p:spTgt>
                                        </p:tgtEl>
                                        <p:attrNameLst>
                                          <p:attrName>style.visibility</p:attrName>
                                        </p:attrNameLst>
                                      </p:cBhvr>
                                      <p:to>
                                        <p:strVal val="visible"/>
                                      </p:to>
                                    </p:set>
                                    <p:animEffect transition="in" filter="wipe(left)">
                                      <p:cBhvr>
                                        <p:cTn id="55" dur="500"/>
                                        <p:tgtEl>
                                          <p:spTgt spid="73">
                                            <p:txEl>
                                              <p:pRg st="0" end="0"/>
                                            </p:txEl>
                                          </p:spTgt>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74">
                                            <p:txEl>
                                              <p:pRg st="0" end="0"/>
                                            </p:txEl>
                                          </p:spTgt>
                                        </p:tgtEl>
                                        <p:attrNameLst>
                                          <p:attrName>style.visibility</p:attrName>
                                        </p:attrNameLst>
                                      </p:cBhvr>
                                      <p:to>
                                        <p:strVal val="visible"/>
                                      </p:to>
                                    </p:set>
                                    <p:animEffect transition="in" filter="dissolve">
                                      <p:cBhvr>
                                        <p:cTn id="59" dur="500"/>
                                        <p:tgtEl>
                                          <p:spTgt spid="74">
                                            <p:txEl>
                                              <p:pRg st="0" end="0"/>
                                            </p:txEl>
                                          </p:spTgt>
                                        </p:tgtEl>
                                      </p:cBhvr>
                                    </p:animEffect>
                                  </p:childTnLst>
                                </p:cTn>
                              </p:par>
                            </p:childTnLst>
                          </p:cTn>
                        </p:par>
                        <p:par>
                          <p:cTn id="60" fill="hold">
                            <p:stCondLst>
                              <p:cond delay="7000"/>
                            </p:stCondLst>
                            <p:childTnLst>
                              <p:par>
                                <p:cTn id="61" presetID="10" presetClass="entr" presetSubtype="0" fill="hold" grpId="0" nodeType="afterEffect" nodePh="1">
                                  <p:stCondLst>
                                    <p:cond delay="0"/>
                                  </p:stCondLst>
                                  <p:endCondLst>
                                    <p:cond evt="begin" delay="0">
                                      <p:tn val="61"/>
                                    </p:cond>
                                  </p:end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75">
                                            <p:txEl>
                                              <p:pRg st="0" end="0"/>
                                            </p:txEl>
                                          </p:spTgt>
                                        </p:tgtEl>
                                        <p:attrNameLst>
                                          <p:attrName>style.visibility</p:attrName>
                                        </p:attrNameLst>
                                      </p:cBhvr>
                                      <p:to>
                                        <p:strVal val="visible"/>
                                      </p:to>
                                    </p:set>
                                    <p:animEffect transition="in" filter="wipe(left)">
                                      <p:cBhvr>
                                        <p:cTn id="71" dur="500"/>
                                        <p:tgtEl>
                                          <p:spTgt spid="75">
                                            <p:txEl>
                                              <p:pRg st="0" end="0"/>
                                            </p:txEl>
                                          </p:spTgt>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76">
                                            <p:txEl>
                                              <p:pRg st="0" end="0"/>
                                            </p:txEl>
                                          </p:spTgt>
                                        </p:tgtEl>
                                        <p:attrNameLst>
                                          <p:attrName>style.visibility</p:attrName>
                                        </p:attrNameLst>
                                      </p:cBhvr>
                                      <p:to>
                                        <p:strVal val="visible"/>
                                      </p:to>
                                    </p:set>
                                    <p:animEffect transition="in" filter="dissolve">
                                      <p:cBhvr>
                                        <p:cTn id="75" dur="500"/>
                                        <p:tgtEl>
                                          <p:spTgt spid="76">
                                            <p:txEl>
                                              <p:pRg st="0" end="0"/>
                                            </p:txEl>
                                          </p:spTgt>
                                        </p:tgtEl>
                                      </p:cBhvr>
                                    </p:animEffect>
                                  </p:childTnLst>
                                </p:cTn>
                              </p:par>
                            </p:childTnLst>
                          </p:cTn>
                        </p:par>
                        <p:par>
                          <p:cTn id="76" fill="hold">
                            <p:stCondLst>
                              <p:cond delay="9000"/>
                            </p:stCondLst>
                            <p:childTnLst>
                              <p:par>
                                <p:cTn id="77" presetID="10" presetClass="entr" presetSubtype="0" fill="hold" grpId="0" nodeType="afterEffect" nodePh="1">
                                  <p:stCondLst>
                                    <p:cond delay="0"/>
                                  </p:stCondLst>
                                  <p:endCondLst>
                                    <p:cond evt="begin" delay="0">
                                      <p:tn val="77"/>
                                    </p:cond>
                                  </p:end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left)">
                                      <p:cBhvr>
                                        <p:cTn id="83" dur="500"/>
                                        <p:tgtEl>
                                          <p:spTgt spid="42"/>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wipe(left)">
                                      <p:cBhvr>
                                        <p:cTn id="87" dur="500"/>
                                        <p:tgtEl>
                                          <p:spTgt spid="77">
                                            <p:txEl>
                                              <p:pRg st="0" end="0"/>
                                            </p:txEl>
                                          </p:spTgt>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78">
                                            <p:txEl>
                                              <p:pRg st="0" end="0"/>
                                            </p:txEl>
                                          </p:spTgt>
                                        </p:tgtEl>
                                        <p:attrNameLst>
                                          <p:attrName>style.visibility</p:attrName>
                                        </p:attrNameLst>
                                      </p:cBhvr>
                                      <p:to>
                                        <p:strVal val="visible"/>
                                      </p:to>
                                    </p:set>
                                    <p:animEffect transition="in" filter="dissolve">
                                      <p:cBhvr>
                                        <p:cTn id="91" dur="500"/>
                                        <p:tgtEl>
                                          <p:spTgt spid="78">
                                            <p:txEl>
                                              <p:pRg st="0" end="0"/>
                                            </p:txEl>
                                          </p:spTgt>
                                        </p:tgtEl>
                                      </p:cBhvr>
                                    </p:animEffect>
                                  </p:childTnLst>
                                </p:cTn>
                              </p:par>
                            </p:childTnLst>
                          </p:cTn>
                        </p:par>
                        <p:par>
                          <p:cTn id="92" fill="hold">
                            <p:stCondLst>
                              <p:cond delay="11000"/>
                            </p:stCondLst>
                            <p:childTnLst>
                              <p:par>
                                <p:cTn id="93" presetID="10" presetClass="entr" presetSubtype="0" fill="hold" grpId="0" nodeType="afterEffect" nodePh="1">
                                  <p:stCondLst>
                                    <p:cond delay="0"/>
                                  </p:stCondLst>
                                  <p:endCondLst>
                                    <p:cond evt="begin" delay="0">
                                      <p:tn val="93"/>
                                    </p:cond>
                                  </p:end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left)">
                                      <p:cBhvr>
                                        <p:cTn id="99" dur="500"/>
                                        <p:tgtEl>
                                          <p:spTgt spid="27"/>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28">
                                            <p:txEl>
                                              <p:pRg st="0" end="0"/>
                                            </p:txEl>
                                          </p:spTgt>
                                        </p:tgtEl>
                                        <p:attrNameLst>
                                          <p:attrName>style.visibility</p:attrName>
                                        </p:attrNameLst>
                                      </p:cBhvr>
                                      <p:to>
                                        <p:strVal val="visible"/>
                                      </p:to>
                                    </p:set>
                                    <p:animEffect transition="in" filter="wipe(left)">
                                      <p:cBhvr>
                                        <p:cTn id="103" dur="500"/>
                                        <p:tgtEl>
                                          <p:spTgt spid="28">
                                            <p:txEl>
                                              <p:pRg st="0" end="0"/>
                                            </p:txEl>
                                          </p:spTgt>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29">
                                            <p:txEl>
                                              <p:pRg st="0" end="0"/>
                                            </p:txEl>
                                          </p:spTgt>
                                        </p:tgtEl>
                                        <p:attrNameLst>
                                          <p:attrName>style.visibility</p:attrName>
                                        </p:attrNameLst>
                                      </p:cBhvr>
                                      <p:to>
                                        <p:strVal val="visible"/>
                                      </p:to>
                                    </p:set>
                                    <p:animEffect transition="in" filter="dissolve">
                                      <p:cBhvr>
                                        <p:cTn id="10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70" grpId="0"/>
      <p:bldP spid="69" grpId="0"/>
      <p:bldP spid="68" grpId="0"/>
      <p:bldP spid="67" grpId="0"/>
      <p:bldP spid="58" grpId="0"/>
      <p:bldP spid="42" grpId="0" animBg="1"/>
      <p:bldP spid="43" grpId="0" animBg="1"/>
      <p:bldP spid="44" grpId="0" animBg="1"/>
      <p:bldP spid="45" grpId="0" animBg="1"/>
      <p:bldP spid="46" grpId="0" animBg="1"/>
      <p:bldP spid="60" grpId="0" animBg="1"/>
      <p:bldP spid="61" grpId="0" animBg="1"/>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build="p">
        <p:tmplLst>
          <p:tmpl lvl="1">
            <p:tnLst>
              <p:par>
                <p:cTn presetID="9"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dissolve">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9"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dissolve">
                      <p:cBhvr>
                        <p:cTn dur="500"/>
                        <p:tgtEl>
                          <p:spTgt spid="74"/>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9"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dissolve">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9"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dissolve">
                      <p:cBhvr>
                        <p:cTn dur="500"/>
                        <p:tgtEl>
                          <p:spTgt spid="78"/>
                        </p:tgtEl>
                      </p:cBhvr>
                    </p:animEffect>
                  </p:childTnLst>
                </p:cTn>
              </p:par>
            </p:tnLst>
          </p:tmpl>
        </p:tmplLst>
      </p:bldP>
      <p:bldP spid="26" grpId="0"/>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9"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dissolve">
                      <p:cBhvr>
                        <p:cTn dur="500"/>
                        <p:tgtEl>
                          <p:spTgt spid="2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4343400"/>
          </a:xfrm>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55127" y="1783041"/>
            <a:ext cx="4778401" cy="3883456"/>
          </a:xfrm>
        </p:spPr>
        <p:txBody>
          <a:bodyPr/>
          <a:lstStyle/>
          <a:p>
            <a:endParaRPr lang="en-US"/>
          </a:p>
        </p:txBody>
      </p:sp>
    </p:spTree>
    <p:extLst>
      <p:ext uri="{BB962C8B-B14F-4D97-AF65-F5344CB8AC3E}">
        <p14:creationId xmlns:p14="http://schemas.microsoft.com/office/powerpoint/2010/main" val="411303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1" name="Text Placeholder 17"/>
          <p:cNvSpPr>
            <a:spLocks noGrp="1"/>
          </p:cNvSpPr>
          <p:nvPr>
            <p:ph type="body" sz="quarter" idx="36" hasCustomPrompt="1"/>
          </p:nvPr>
        </p:nvSpPr>
        <p:spPr>
          <a:xfrm>
            <a:off x="7884423" y="3086089"/>
            <a:ext cx="2515825" cy="721552"/>
          </a:xfrm>
        </p:spPr>
        <p:txBody>
          <a:bodyPr lIns="0" tIns="0" rIns="0" bIns="0" anchor="t">
            <a:normAutofit/>
          </a:bodyPr>
          <a:lstStyle>
            <a:lvl1pPr marL="0" indent="0" algn="l">
              <a:lnSpc>
                <a:spcPts val="1700"/>
              </a:lnSpc>
              <a:buNone/>
              <a:defRPr sz="1200">
                <a:solidFill>
                  <a:schemeClr val="tx2"/>
                </a:solidFill>
              </a:defRPr>
            </a:lvl1pPr>
          </a:lstStyle>
          <a:p>
            <a:pPr lvl="0"/>
            <a:r>
              <a:rPr lang="id-ID" dirty="0"/>
              <a:t>Click to edit Master text  styles lorem ipsum dolor sit amet aleh pue h om alah hai meutuwah ka abeh cara pen</a:t>
            </a:r>
          </a:p>
        </p:txBody>
      </p:sp>
      <p:sp>
        <p:nvSpPr>
          <p:cNvPr id="15" name="Text Placeholder 17"/>
          <p:cNvSpPr>
            <a:spLocks noGrp="1"/>
          </p:cNvSpPr>
          <p:nvPr>
            <p:ph type="body" sz="quarter" idx="39" hasCustomPrompt="1"/>
          </p:nvPr>
        </p:nvSpPr>
        <p:spPr>
          <a:xfrm>
            <a:off x="8411560" y="2634645"/>
            <a:ext cx="1887115" cy="303488"/>
          </a:xfrm>
        </p:spPr>
        <p:txBody>
          <a:bodyPr lIns="0" tIns="0" rIns="0" bIns="0" anchor="ctr">
            <a:normAutofit/>
          </a:bodyPr>
          <a:lstStyle>
            <a:lvl1pPr marL="0" indent="0" algn="l">
              <a:lnSpc>
                <a:spcPts val="1700"/>
              </a:lnSpc>
              <a:buNone/>
              <a:defRPr sz="1600" b="1">
                <a:solidFill>
                  <a:schemeClr val="bg1"/>
                </a:solidFill>
              </a:defRPr>
            </a:lvl1pPr>
          </a:lstStyle>
          <a:p>
            <a:pPr lvl="0"/>
            <a:r>
              <a:rPr lang="id-ID" dirty="0"/>
              <a:t>Info Portofolio</a:t>
            </a:r>
          </a:p>
        </p:txBody>
      </p:sp>
      <p:grpSp>
        <p:nvGrpSpPr>
          <p:cNvPr id="2" name="Group 13"/>
          <p:cNvGrpSpPr/>
          <p:nvPr userDrawn="1"/>
        </p:nvGrpSpPr>
        <p:grpSpPr>
          <a:xfrm>
            <a:off x="6821145" y="2619073"/>
            <a:ext cx="378241" cy="346346"/>
            <a:chOff x="1166868" y="2106605"/>
            <a:chExt cx="780242" cy="714264"/>
          </a:xfrm>
        </p:grpSpPr>
        <p:sp>
          <p:nvSpPr>
            <p:cNvPr id="20" name="Shape 1716"/>
            <p:cNvSpPr/>
            <p:nvPr/>
          </p:nvSpPr>
          <p:spPr>
            <a:xfrm>
              <a:off x="1166868" y="2106605"/>
              <a:ext cx="714263" cy="7142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2"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3" name="Group 23"/>
          <p:cNvGrpSpPr/>
          <p:nvPr userDrawn="1"/>
        </p:nvGrpSpPr>
        <p:grpSpPr>
          <a:xfrm>
            <a:off x="6821145" y="4395527"/>
            <a:ext cx="378241" cy="346346"/>
            <a:chOff x="1166868" y="2106605"/>
            <a:chExt cx="780242" cy="714264"/>
          </a:xfrm>
        </p:grpSpPr>
        <p:sp>
          <p:nvSpPr>
            <p:cNvPr id="25" name="Shape 1716"/>
            <p:cNvSpPr/>
            <p:nvPr/>
          </p:nvSpPr>
          <p:spPr>
            <a:xfrm>
              <a:off x="1166868" y="2106605"/>
              <a:ext cx="714263" cy="714264"/>
            </a:xfrm>
            <a:prstGeom prst="rect">
              <a:avLst/>
            </a:prstGeom>
            <a:solidFill>
              <a:schemeClr val="accent3"/>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6"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4" name="Group 26"/>
          <p:cNvGrpSpPr/>
          <p:nvPr userDrawn="1"/>
        </p:nvGrpSpPr>
        <p:grpSpPr>
          <a:xfrm>
            <a:off x="7884423" y="2619073"/>
            <a:ext cx="378241" cy="346346"/>
            <a:chOff x="1166868" y="2106605"/>
            <a:chExt cx="780242" cy="714264"/>
          </a:xfrm>
        </p:grpSpPr>
        <p:sp>
          <p:nvSpPr>
            <p:cNvPr id="28" name="Shape 1716"/>
            <p:cNvSpPr/>
            <p:nvPr/>
          </p:nvSpPr>
          <p:spPr>
            <a:xfrm>
              <a:off x="1166868" y="2106605"/>
              <a:ext cx="714263" cy="714264"/>
            </a:xfrm>
            <a:prstGeom prst="rect">
              <a:avLst/>
            </a:prstGeom>
            <a:solidFill>
              <a:schemeClr val="accent2"/>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9"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5" name="Group 29"/>
          <p:cNvGrpSpPr/>
          <p:nvPr userDrawn="1"/>
        </p:nvGrpSpPr>
        <p:grpSpPr>
          <a:xfrm>
            <a:off x="7884423" y="4395527"/>
            <a:ext cx="378241" cy="346346"/>
            <a:chOff x="1166868" y="2106605"/>
            <a:chExt cx="780242" cy="714264"/>
          </a:xfrm>
        </p:grpSpPr>
        <p:sp>
          <p:nvSpPr>
            <p:cNvPr id="31" name="Shape 1716"/>
            <p:cNvSpPr/>
            <p:nvPr/>
          </p:nvSpPr>
          <p:spPr>
            <a:xfrm>
              <a:off x="1166868" y="2106605"/>
              <a:ext cx="714263" cy="714264"/>
            </a:xfrm>
            <a:prstGeom prst="rect">
              <a:avLst/>
            </a:prstGeom>
            <a:solidFill>
              <a:schemeClr val="accent4"/>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2"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35" name="Shape 1737"/>
          <p:cNvSpPr/>
          <p:nvPr/>
        </p:nvSpPr>
        <p:spPr>
          <a:xfrm>
            <a:off x="1618660" y="1973305"/>
            <a:ext cx="2328480" cy="4122695"/>
          </a:xfrm>
          <a:custGeom>
            <a:avLst/>
            <a:gdLst/>
            <a:ahLst/>
            <a:cxnLst>
              <a:cxn ang="0">
                <a:pos x="wd2" y="hd2"/>
              </a:cxn>
              <a:cxn ang="5400000">
                <a:pos x="wd2" y="hd2"/>
              </a:cxn>
              <a:cxn ang="10800000">
                <a:pos x="wd2" y="hd2"/>
              </a:cxn>
              <a:cxn ang="16200000">
                <a:pos x="wd2" y="hd2"/>
              </a:cxn>
            </a:cxnLst>
            <a:rect l="0" t="0" r="r" b="b"/>
            <a:pathLst>
              <a:path w="21600" h="21600" extrusionOk="0">
                <a:moveTo>
                  <a:pt x="19529" y="17270"/>
                </a:moveTo>
                <a:cubicBezTo>
                  <a:pt x="10800" y="17270"/>
                  <a:pt x="6436" y="17270"/>
                  <a:pt x="4253" y="17270"/>
                </a:cubicBezTo>
                <a:cubicBezTo>
                  <a:pt x="2071" y="17270"/>
                  <a:pt x="2071" y="17270"/>
                  <a:pt x="2071" y="17270"/>
                </a:cubicBezTo>
                <a:cubicBezTo>
                  <a:pt x="2071" y="9999"/>
                  <a:pt x="2071" y="6362"/>
                  <a:pt x="2071" y="4542"/>
                </a:cubicBezTo>
                <a:cubicBezTo>
                  <a:pt x="2071" y="2679"/>
                  <a:pt x="2071" y="2679"/>
                  <a:pt x="2071" y="2679"/>
                </a:cubicBezTo>
                <a:cubicBezTo>
                  <a:pt x="10800" y="2679"/>
                  <a:pt x="15164" y="2679"/>
                  <a:pt x="17347" y="2679"/>
                </a:cubicBezTo>
                <a:cubicBezTo>
                  <a:pt x="19529" y="2679"/>
                  <a:pt x="19529" y="2679"/>
                  <a:pt x="19529" y="2679"/>
                </a:cubicBezTo>
                <a:cubicBezTo>
                  <a:pt x="19529" y="3607"/>
                  <a:pt x="19529" y="4535"/>
                  <a:pt x="19529" y="5463"/>
                </a:cubicBezTo>
                <a:cubicBezTo>
                  <a:pt x="19529" y="8083"/>
                  <a:pt x="19529" y="10703"/>
                  <a:pt x="19529" y="13323"/>
                </a:cubicBezTo>
                <a:cubicBezTo>
                  <a:pt x="20564" y="13323"/>
                  <a:pt x="21082" y="13323"/>
                  <a:pt x="21341" y="13323"/>
                </a:cubicBezTo>
                <a:cubicBezTo>
                  <a:pt x="21600" y="13323"/>
                  <a:pt x="21600" y="13323"/>
                  <a:pt x="21600" y="13323"/>
                </a:cubicBezTo>
                <a:cubicBezTo>
                  <a:pt x="21600" y="9615"/>
                  <a:pt x="21600" y="5906"/>
                  <a:pt x="21600" y="2198"/>
                </a:cubicBezTo>
                <a:cubicBezTo>
                  <a:pt x="21600" y="2023"/>
                  <a:pt x="21600" y="1849"/>
                  <a:pt x="21600" y="1674"/>
                </a:cubicBezTo>
                <a:cubicBezTo>
                  <a:pt x="21600" y="837"/>
                  <a:pt x="20121" y="0"/>
                  <a:pt x="18641" y="0"/>
                </a:cubicBezTo>
                <a:cubicBezTo>
                  <a:pt x="2663" y="0"/>
                  <a:pt x="2663" y="0"/>
                  <a:pt x="2663" y="0"/>
                </a:cubicBezTo>
                <a:cubicBezTo>
                  <a:pt x="1184" y="0"/>
                  <a:pt x="0" y="837"/>
                  <a:pt x="0" y="1674"/>
                </a:cubicBezTo>
                <a:cubicBezTo>
                  <a:pt x="0" y="20093"/>
                  <a:pt x="0" y="20093"/>
                  <a:pt x="0" y="20093"/>
                </a:cubicBezTo>
                <a:cubicBezTo>
                  <a:pt x="0" y="20930"/>
                  <a:pt x="1184" y="21600"/>
                  <a:pt x="2663" y="21600"/>
                </a:cubicBezTo>
                <a:cubicBezTo>
                  <a:pt x="18641" y="21600"/>
                  <a:pt x="18641" y="21600"/>
                  <a:pt x="18641" y="21600"/>
                </a:cubicBezTo>
                <a:cubicBezTo>
                  <a:pt x="20121" y="21600"/>
                  <a:pt x="21600" y="20930"/>
                  <a:pt x="21600" y="20093"/>
                </a:cubicBezTo>
                <a:cubicBezTo>
                  <a:pt x="21600" y="13228"/>
                  <a:pt x="21600" y="13228"/>
                  <a:pt x="21600" y="13228"/>
                </a:cubicBezTo>
                <a:cubicBezTo>
                  <a:pt x="20564" y="13228"/>
                  <a:pt x="20047" y="13228"/>
                  <a:pt x="19788" y="13228"/>
                </a:cubicBezTo>
                <a:cubicBezTo>
                  <a:pt x="19529" y="13228"/>
                  <a:pt x="19529" y="13228"/>
                  <a:pt x="19529" y="13228"/>
                </a:cubicBezTo>
                <a:lnTo>
                  <a:pt x="19529" y="17270"/>
                </a:lnTo>
                <a:close/>
                <a:moveTo>
                  <a:pt x="16866" y="1005"/>
                </a:moveTo>
                <a:cubicBezTo>
                  <a:pt x="17162" y="1005"/>
                  <a:pt x="17753" y="1172"/>
                  <a:pt x="17753" y="1507"/>
                </a:cubicBezTo>
                <a:cubicBezTo>
                  <a:pt x="17753" y="1674"/>
                  <a:pt x="17162" y="1842"/>
                  <a:pt x="16866" y="1842"/>
                </a:cubicBezTo>
                <a:cubicBezTo>
                  <a:pt x="16570" y="1842"/>
                  <a:pt x="16274" y="1674"/>
                  <a:pt x="16274" y="1507"/>
                </a:cubicBezTo>
                <a:cubicBezTo>
                  <a:pt x="16274" y="1172"/>
                  <a:pt x="16570" y="1005"/>
                  <a:pt x="16866" y="1005"/>
                </a:cubicBezTo>
                <a:close/>
                <a:moveTo>
                  <a:pt x="7101" y="1172"/>
                </a:moveTo>
                <a:cubicBezTo>
                  <a:pt x="10800" y="1172"/>
                  <a:pt x="12649" y="1172"/>
                  <a:pt x="13574" y="1172"/>
                </a:cubicBezTo>
                <a:cubicBezTo>
                  <a:pt x="14499" y="1172"/>
                  <a:pt x="14499" y="1172"/>
                  <a:pt x="14499" y="1172"/>
                </a:cubicBezTo>
                <a:cubicBezTo>
                  <a:pt x="14499" y="1423"/>
                  <a:pt x="14499" y="1549"/>
                  <a:pt x="14499" y="1612"/>
                </a:cubicBezTo>
                <a:cubicBezTo>
                  <a:pt x="14499" y="1674"/>
                  <a:pt x="14499" y="1674"/>
                  <a:pt x="14499" y="1674"/>
                </a:cubicBezTo>
                <a:cubicBezTo>
                  <a:pt x="10800" y="1674"/>
                  <a:pt x="8951" y="1674"/>
                  <a:pt x="8026" y="1674"/>
                </a:cubicBezTo>
                <a:cubicBezTo>
                  <a:pt x="7101" y="1674"/>
                  <a:pt x="7101" y="1674"/>
                  <a:pt x="7101" y="1674"/>
                </a:cubicBezTo>
                <a:lnTo>
                  <a:pt x="7101" y="1172"/>
                </a:lnTo>
                <a:close/>
                <a:moveTo>
                  <a:pt x="14203" y="19926"/>
                </a:moveTo>
                <a:cubicBezTo>
                  <a:pt x="10800" y="19926"/>
                  <a:pt x="9099" y="19926"/>
                  <a:pt x="8248" y="19926"/>
                </a:cubicBezTo>
                <a:cubicBezTo>
                  <a:pt x="7397" y="19926"/>
                  <a:pt x="7397" y="19926"/>
                  <a:pt x="7397" y="19926"/>
                </a:cubicBezTo>
                <a:cubicBezTo>
                  <a:pt x="7397" y="19340"/>
                  <a:pt x="7397" y="19047"/>
                  <a:pt x="7397" y="18900"/>
                </a:cubicBezTo>
                <a:cubicBezTo>
                  <a:pt x="7397" y="18753"/>
                  <a:pt x="7397" y="18753"/>
                  <a:pt x="7397" y="18753"/>
                </a:cubicBezTo>
                <a:cubicBezTo>
                  <a:pt x="10800" y="18753"/>
                  <a:pt x="12501" y="18753"/>
                  <a:pt x="13352" y="18753"/>
                </a:cubicBezTo>
                <a:cubicBezTo>
                  <a:pt x="14203" y="18753"/>
                  <a:pt x="14203" y="18753"/>
                  <a:pt x="14203" y="18753"/>
                </a:cubicBezTo>
                <a:lnTo>
                  <a:pt x="14203" y="19926"/>
                </a:lnTo>
                <a:close/>
              </a:path>
            </a:pathLst>
          </a:custGeom>
          <a:solidFill>
            <a:schemeClr val="accent1"/>
          </a:solidFill>
          <a:ln w="12700">
            <a:miter lim="400000"/>
          </a:ln>
        </p:spPr>
        <p:txBody>
          <a:bodyPr lIns="45719" rIns="45719"/>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7" name="Picture Placeholder 6"/>
          <p:cNvSpPr>
            <a:spLocks noGrp="1"/>
          </p:cNvSpPr>
          <p:nvPr>
            <p:ph type="pic" sz="quarter" idx="27"/>
          </p:nvPr>
        </p:nvSpPr>
        <p:spPr>
          <a:xfrm>
            <a:off x="1828324" y="2453919"/>
            <a:ext cx="1920240" cy="2849218"/>
          </a:xfrm>
          <a:prstGeom prst="rect">
            <a:avLst/>
          </a:prstGeom>
          <a:noFill/>
          <a:ln w="6350">
            <a:noFill/>
          </a:ln>
        </p:spPr>
        <p:txBody>
          <a:bodyPr>
            <a:normAutofit/>
          </a:bodyPr>
          <a:lstStyle>
            <a:lvl1pPr>
              <a:defRPr sz="1400"/>
            </a:lvl1pPr>
          </a:lstStyle>
          <a:p>
            <a:endParaRPr lang="en-GB"/>
          </a:p>
        </p:txBody>
      </p:sp>
      <p:sp>
        <p:nvSpPr>
          <p:cNvPr id="46" name="Text Placeholder 17"/>
          <p:cNvSpPr>
            <a:spLocks noGrp="1"/>
          </p:cNvSpPr>
          <p:nvPr>
            <p:ph type="body" sz="quarter" idx="40" hasCustomPrompt="1"/>
          </p:nvPr>
        </p:nvSpPr>
        <p:spPr>
          <a:xfrm>
            <a:off x="4695016" y="3086089"/>
            <a:ext cx="2472386" cy="721552"/>
          </a:xfrm>
        </p:spPr>
        <p:txBody>
          <a:bodyPr lIns="0" tIns="0" rIns="0" bIns="0" anchor="t">
            <a:normAutofit/>
          </a:bodyPr>
          <a:lstStyle>
            <a:lvl1pPr marL="0" indent="0" algn="r">
              <a:lnSpc>
                <a:spcPts val="1700"/>
              </a:lnSpc>
              <a:buNone/>
              <a:defRPr sz="1200">
                <a:solidFill>
                  <a:schemeClr val="tx2"/>
                </a:solidFill>
              </a:defRPr>
            </a:lvl1pPr>
          </a:lstStyle>
          <a:p>
            <a:pPr lvl="0"/>
            <a:r>
              <a:rPr lang="id-ID" dirty="0"/>
              <a:t>Click to edit Master text  styles lorem ipsum dolor sit amet aleh pue h om alah hai meutuwah ka</a:t>
            </a:r>
          </a:p>
        </p:txBody>
      </p:sp>
      <p:sp>
        <p:nvSpPr>
          <p:cNvPr id="48" name="Text Placeholder 17"/>
          <p:cNvSpPr>
            <a:spLocks noGrp="1"/>
          </p:cNvSpPr>
          <p:nvPr>
            <p:ph type="body" sz="quarter" idx="41" hasCustomPrompt="1"/>
          </p:nvPr>
        </p:nvSpPr>
        <p:spPr>
          <a:xfrm>
            <a:off x="4895767" y="2619405"/>
            <a:ext cx="1674911" cy="303488"/>
          </a:xfrm>
        </p:spPr>
        <p:txBody>
          <a:bodyPr lIns="0" tIns="0" rIns="0" bIns="0" anchor="ctr">
            <a:normAutofit/>
          </a:bodyPr>
          <a:lstStyle>
            <a:lvl1pPr marL="0" indent="0" algn="r">
              <a:lnSpc>
                <a:spcPts val="1700"/>
              </a:lnSpc>
              <a:buNone/>
              <a:defRPr sz="1600" b="1">
                <a:solidFill>
                  <a:schemeClr val="bg1"/>
                </a:solidFill>
              </a:defRPr>
            </a:lvl1pPr>
          </a:lstStyle>
          <a:p>
            <a:pPr lvl="0"/>
            <a:r>
              <a:rPr lang="id-ID" dirty="0"/>
              <a:t>Info Portofolio</a:t>
            </a:r>
          </a:p>
        </p:txBody>
      </p:sp>
      <p:sp>
        <p:nvSpPr>
          <p:cNvPr id="49" name="Text Placeholder 17"/>
          <p:cNvSpPr>
            <a:spLocks noGrp="1"/>
          </p:cNvSpPr>
          <p:nvPr>
            <p:ph type="body" sz="quarter" idx="42" hasCustomPrompt="1"/>
          </p:nvPr>
        </p:nvSpPr>
        <p:spPr>
          <a:xfrm>
            <a:off x="4695016" y="4942361"/>
            <a:ext cx="2472386" cy="721552"/>
          </a:xfrm>
        </p:spPr>
        <p:txBody>
          <a:bodyPr lIns="0" tIns="0" rIns="0" bIns="0" anchor="t">
            <a:normAutofit/>
          </a:bodyPr>
          <a:lstStyle>
            <a:lvl1pPr marL="0" indent="0" algn="r">
              <a:lnSpc>
                <a:spcPts val="1700"/>
              </a:lnSpc>
              <a:buNone/>
              <a:defRPr sz="1200">
                <a:solidFill>
                  <a:schemeClr val="tx2"/>
                </a:solidFill>
              </a:defRPr>
            </a:lvl1pPr>
          </a:lstStyle>
          <a:p>
            <a:pPr lvl="0"/>
            <a:r>
              <a:rPr lang="id-ID" dirty="0"/>
              <a:t>Click to edit Master text  styles lorem ipsum dolor sit amet aleh pue h om alah hai meutuwah ka</a:t>
            </a:r>
          </a:p>
        </p:txBody>
      </p:sp>
      <p:sp>
        <p:nvSpPr>
          <p:cNvPr id="50" name="Text Placeholder 17"/>
          <p:cNvSpPr>
            <a:spLocks noGrp="1"/>
          </p:cNvSpPr>
          <p:nvPr>
            <p:ph type="body" sz="quarter" idx="43" hasCustomPrompt="1"/>
          </p:nvPr>
        </p:nvSpPr>
        <p:spPr>
          <a:xfrm>
            <a:off x="4895767" y="4422337"/>
            <a:ext cx="1674911" cy="303488"/>
          </a:xfrm>
        </p:spPr>
        <p:txBody>
          <a:bodyPr lIns="0" tIns="0" rIns="0" bIns="0" anchor="ctr">
            <a:normAutofit/>
          </a:bodyPr>
          <a:lstStyle>
            <a:lvl1pPr marL="0" indent="0" algn="r">
              <a:lnSpc>
                <a:spcPts val="1700"/>
              </a:lnSpc>
              <a:buNone/>
              <a:defRPr sz="1600" b="1">
                <a:solidFill>
                  <a:schemeClr val="bg1"/>
                </a:solidFill>
              </a:defRPr>
            </a:lvl1pPr>
          </a:lstStyle>
          <a:p>
            <a:pPr lvl="0"/>
            <a:r>
              <a:rPr lang="id-ID" dirty="0"/>
              <a:t>Info Portofolio</a:t>
            </a:r>
          </a:p>
        </p:txBody>
      </p:sp>
      <p:sp>
        <p:nvSpPr>
          <p:cNvPr id="51" name="Text Placeholder 17"/>
          <p:cNvSpPr>
            <a:spLocks noGrp="1"/>
          </p:cNvSpPr>
          <p:nvPr>
            <p:ph type="body" sz="quarter" idx="44" hasCustomPrompt="1"/>
          </p:nvPr>
        </p:nvSpPr>
        <p:spPr>
          <a:xfrm>
            <a:off x="7884423" y="4953688"/>
            <a:ext cx="2515825" cy="721552"/>
          </a:xfrm>
        </p:spPr>
        <p:txBody>
          <a:bodyPr lIns="0" tIns="0" rIns="0" bIns="0" anchor="t">
            <a:normAutofit/>
          </a:bodyPr>
          <a:lstStyle>
            <a:lvl1pPr marL="0" indent="0" algn="l">
              <a:lnSpc>
                <a:spcPts val="1700"/>
              </a:lnSpc>
              <a:buNone/>
              <a:defRPr sz="1200">
                <a:solidFill>
                  <a:schemeClr val="tx2"/>
                </a:solidFill>
              </a:defRPr>
            </a:lvl1pPr>
          </a:lstStyle>
          <a:p>
            <a:pPr lvl="0"/>
            <a:r>
              <a:rPr lang="id-ID" dirty="0"/>
              <a:t>Click to edit Master text  styles lorem ipsum dolor sit amet aleh pue h om alah hai meutuwah ka abeh cara pen</a:t>
            </a:r>
          </a:p>
        </p:txBody>
      </p:sp>
      <p:sp>
        <p:nvSpPr>
          <p:cNvPr id="52" name="Text Placeholder 17"/>
          <p:cNvSpPr>
            <a:spLocks noGrp="1"/>
          </p:cNvSpPr>
          <p:nvPr>
            <p:ph type="body" sz="quarter" idx="45" hasCustomPrompt="1"/>
          </p:nvPr>
        </p:nvSpPr>
        <p:spPr>
          <a:xfrm>
            <a:off x="8411560" y="4433664"/>
            <a:ext cx="1887115" cy="303488"/>
          </a:xfrm>
        </p:spPr>
        <p:txBody>
          <a:bodyPr lIns="0" tIns="0" rIns="0" bIns="0" anchor="ctr">
            <a:normAutofit/>
          </a:bodyPr>
          <a:lstStyle>
            <a:lvl1pPr marL="0" indent="0" algn="l">
              <a:lnSpc>
                <a:spcPts val="1700"/>
              </a:lnSpc>
              <a:buNone/>
              <a:defRPr sz="1600" b="1">
                <a:solidFill>
                  <a:schemeClr val="bg1"/>
                </a:solidFill>
              </a:defRPr>
            </a:lvl1pPr>
          </a:lstStyle>
          <a:p>
            <a:pPr lvl="0"/>
            <a:r>
              <a:rPr lang="id-ID" dirty="0"/>
              <a:t>Info Portofolio</a:t>
            </a:r>
          </a:p>
        </p:txBody>
      </p:sp>
    </p:spTree>
    <p:extLst>
      <p:ext uri="{BB962C8B-B14F-4D97-AF65-F5344CB8AC3E}">
        <p14:creationId xmlns:p14="http://schemas.microsoft.com/office/powerpoint/2010/main" val="26419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0"/>
                                  </p:stCondLst>
                                  <p:endCondLst>
                                    <p:cond evt="begin" delay="0">
                                      <p:tn val="9"/>
                                    </p:cond>
                                  </p:end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48">
                                            <p:txEl>
                                              <p:pRg st="0" end="0"/>
                                            </p:txEl>
                                          </p:spTgt>
                                        </p:tgtEl>
                                        <p:attrNameLst>
                                          <p:attrName>style.visibility</p:attrName>
                                        </p:attrNameLst>
                                      </p:cBhvr>
                                      <p:to>
                                        <p:strVal val="visible"/>
                                      </p:to>
                                    </p:set>
                                    <p:animEffect transition="in" filter="wipe(right)">
                                      <p:cBhvr>
                                        <p:cTn id="22" dur="500"/>
                                        <p:tgtEl>
                                          <p:spTgt spid="48">
                                            <p:txEl>
                                              <p:pRg st="0" end="0"/>
                                            </p:txEl>
                                          </p:spTgt>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500"/>
                                        <p:tgtEl>
                                          <p:spTgt spid="46">
                                            <p:txEl>
                                              <p:pRg st="0" end="0"/>
                                            </p:txEl>
                                          </p:spTgt>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50">
                                            <p:txEl>
                                              <p:pRg st="0" end="0"/>
                                            </p:txEl>
                                          </p:spTgt>
                                        </p:tgtEl>
                                        <p:attrNameLst>
                                          <p:attrName>style.visibility</p:attrName>
                                        </p:attrNameLst>
                                      </p:cBhvr>
                                      <p:to>
                                        <p:strVal val="visible"/>
                                      </p:to>
                                    </p:set>
                                    <p:animEffect transition="in" filter="wipe(right)">
                                      <p:cBhvr>
                                        <p:cTn id="36" dur="500"/>
                                        <p:tgtEl>
                                          <p:spTgt spid="50">
                                            <p:txEl>
                                              <p:pRg st="0" end="0"/>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fade">
                                      <p:cBhvr>
                                        <p:cTn id="40" dur="500"/>
                                        <p:tgtEl>
                                          <p:spTgt spid="49">
                                            <p:txEl>
                                              <p:pRg st="0" end="0"/>
                                            </p:txEl>
                                          </p:spTgt>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Effect transition="in" filter="wipe(left)">
                                      <p:cBhvr>
                                        <p:cTn id="50" dur="500"/>
                                        <p:tgtEl>
                                          <p:spTgt spid="15">
                                            <p:txEl>
                                              <p:pRg st="0" end="0"/>
                                            </p:txEl>
                                          </p:spTgt>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fade">
                                      <p:cBhvr>
                                        <p:cTn id="54" dur="500"/>
                                        <p:tgtEl>
                                          <p:spTgt spid="21">
                                            <p:txEl>
                                              <p:pRg st="0" end="0"/>
                                            </p:txEl>
                                          </p:spTgt>
                                        </p:tgtEl>
                                      </p:cBhvr>
                                    </p:animEffect>
                                  </p:childTnLst>
                                </p:cTn>
                              </p:par>
                            </p:childTnLst>
                          </p:cTn>
                        </p:par>
                        <p:par>
                          <p:cTn id="55" fill="hold">
                            <p:stCondLst>
                              <p:cond delay="5000"/>
                            </p:stCondLst>
                            <p:childTnLst>
                              <p:par>
                                <p:cTn id="56" presetID="53" presetClass="entr" presetSubtype="16"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p:cTn id="58" dur="500" fill="hold"/>
                                        <p:tgtEl>
                                          <p:spTgt spid="5"/>
                                        </p:tgtEl>
                                        <p:attrNameLst>
                                          <p:attrName>ppt_w</p:attrName>
                                        </p:attrNameLst>
                                      </p:cBhvr>
                                      <p:tavLst>
                                        <p:tav tm="0">
                                          <p:val>
                                            <p:fltVal val="0"/>
                                          </p:val>
                                        </p:tav>
                                        <p:tav tm="100000">
                                          <p:val>
                                            <p:strVal val="#ppt_w"/>
                                          </p:val>
                                        </p:tav>
                                      </p:tavLst>
                                    </p:anim>
                                    <p:anim calcmode="lin" valueType="num">
                                      <p:cBhvr>
                                        <p:cTn id="59" dur="500" fill="hold"/>
                                        <p:tgtEl>
                                          <p:spTgt spid="5"/>
                                        </p:tgtEl>
                                        <p:attrNameLst>
                                          <p:attrName>ppt_h</p:attrName>
                                        </p:attrNameLst>
                                      </p:cBhvr>
                                      <p:tavLst>
                                        <p:tav tm="0">
                                          <p:val>
                                            <p:fltVal val="0"/>
                                          </p:val>
                                        </p:tav>
                                        <p:tav tm="100000">
                                          <p:val>
                                            <p:strVal val="#ppt_h"/>
                                          </p:val>
                                        </p:tav>
                                      </p:tavLst>
                                    </p:anim>
                                    <p:animEffect transition="in" filter="fade">
                                      <p:cBhvr>
                                        <p:cTn id="60" dur="500"/>
                                        <p:tgtEl>
                                          <p:spTgt spid="5"/>
                                        </p:tgtEl>
                                      </p:cBhvr>
                                    </p:animEffect>
                                  </p:childTnLst>
                                </p:cTn>
                              </p:par>
                            </p:childTnLst>
                          </p:cTn>
                        </p:par>
                        <p:par>
                          <p:cTn id="61" fill="hold">
                            <p:stCondLst>
                              <p:cond delay="5500"/>
                            </p:stCondLst>
                            <p:childTnLst>
                              <p:par>
                                <p:cTn id="62" presetID="22" presetClass="entr" presetSubtype="8" fill="hold" grpId="0" nodeType="afterEffect">
                                  <p:stCondLst>
                                    <p:cond delay="0"/>
                                  </p:stCondLst>
                                  <p:childTnLst>
                                    <p:set>
                                      <p:cBhvr>
                                        <p:cTn id="63" dur="1" fill="hold">
                                          <p:stCondLst>
                                            <p:cond delay="0"/>
                                          </p:stCondLst>
                                        </p:cTn>
                                        <p:tgtEl>
                                          <p:spTgt spid="52">
                                            <p:txEl>
                                              <p:pRg st="0" end="0"/>
                                            </p:txEl>
                                          </p:spTgt>
                                        </p:tgtEl>
                                        <p:attrNameLst>
                                          <p:attrName>style.visibility</p:attrName>
                                        </p:attrNameLst>
                                      </p:cBhvr>
                                      <p:to>
                                        <p:strVal val="visible"/>
                                      </p:to>
                                    </p:set>
                                    <p:animEffect transition="in" filter="wipe(left)">
                                      <p:cBhvr>
                                        <p:cTn id="64" dur="500"/>
                                        <p:tgtEl>
                                          <p:spTgt spid="52">
                                            <p:txEl>
                                              <p:pRg st="0" end="0"/>
                                            </p:txEl>
                                          </p:spTgt>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51">
                                            <p:txEl>
                                              <p:pRg st="0" end="0"/>
                                            </p:txEl>
                                          </p:spTgt>
                                        </p:tgtEl>
                                        <p:attrNameLst>
                                          <p:attrName>style.visibility</p:attrName>
                                        </p:attrNameLst>
                                      </p:cBhvr>
                                      <p:to>
                                        <p:strVal val="visible"/>
                                      </p:to>
                                    </p:set>
                                    <p:animEffect transition="in" filter="fade">
                                      <p:cBhvr>
                                        <p:cTn id="68"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35" grpId="0" animBg="1"/>
      <p:bldP spid="47" grpId="0"/>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8" grpId="0" build="p">
        <p:tmplLst>
          <p:tmpl lvl="1">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3" name="phone-white.png"/>
          <p:cNvPicPr/>
          <p:nvPr userDrawn="1"/>
        </p:nvPicPr>
        <p:blipFill>
          <a:blip r:embed="rId2" cstate="print"/>
          <a:stretch>
            <a:fillRect/>
          </a:stretch>
        </p:blipFill>
        <p:spPr>
          <a:xfrm>
            <a:off x="1899028" y="2152649"/>
            <a:ext cx="2031471" cy="4019551"/>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524860" y="2590800"/>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524860" y="2971800"/>
            <a:ext cx="5264578"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grpSp>
        <p:nvGrpSpPr>
          <p:cNvPr id="2" name="Group 684"/>
          <p:cNvGrpSpPr/>
          <p:nvPr userDrawn="1"/>
        </p:nvGrpSpPr>
        <p:grpSpPr>
          <a:xfrm>
            <a:off x="4527858" y="4634270"/>
            <a:ext cx="455687" cy="455814"/>
            <a:chOff x="0" y="0"/>
            <a:chExt cx="911610" cy="911627"/>
          </a:xfrm>
        </p:grpSpPr>
        <p:sp>
          <p:nvSpPr>
            <p:cNvPr id="46" name="Shape 682"/>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7" name="Shape 683"/>
            <p:cNvSpPr/>
            <p:nvPr/>
          </p:nvSpPr>
          <p:spPr>
            <a:xfrm>
              <a:off x="291291" y="290673"/>
              <a:ext cx="278230" cy="313031"/>
            </a:xfrm>
            <a:custGeom>
              <a:avLst/>
              <a:gdLst/>
              <a:ahLst/>
              <a:cxnLst>
                <a:cxn ang="0">
                  <a:pos x="wd2" y="hd2"/>
                </a:cxn>
                <a:cxn ang="5400000">
                  <a:pos x="wd2" y="hd2"/>
                </a:cxn>
                <a:cxn ang="10800000">
                  <a:pos x="wd2" y="hd2"/>
                </a:cxn>
                <a:cxn ang="16200000">
                  <a:pos x="wd2" y="hd2"/>
                </a:cxn>
              </a:cxnLst>
              <a:rect l="0" t="0" r="r" b="b"/>
              <a:pathLst>
                <a:path w="21600" h="21600" extrusionOk="0">
                  <a:moveTo>
                    <a:pt x="4049" y="14400"/>
                  </a:moveTo>
                  <a:lnTo>
                    <a:pt x="1079" y="14400"/>
                  </a:lnTo>
                  <a:cubicBezTo>
                    <a:pt x="333" y="14400"/>
                    <a:pt x="0" y="14938"/>
                    <a:pt x="0" y="15599"/>
                  </a:cubicBezTo>
                  <a:lnTo>
                    <a:pt x="0" y="21600"/>
                  </a:lnTo>
                  <a:lnTo>
                    <a:pt x="5400" y="21600"/>
                  </a:lnTo>
                  <a:lnTo>
                    <a:pt x="5400" y="15599"/>
                  </a:lnTo>
                  <a:cubicBezTo>
                    <a:pt x="5400" y="14938"/>
                    <a:pt x="4796" y="14400"/>
                    <a:pt x="4049" y="14400"/>
                  </a:cubicBezTo>
                  <a:close/>
                  <a:moveTo>
                    <a:pt x="12150" y="7200"/>
                  </a:moveTo>
                  <a:lnTo>
                    <a:pt x="9180" y="7200"/>
                  </a:lnTo>
                  <a:cubicBezTo>
                    <a:pt x="8434" y="7200"/>
                    <a:pt x="8099" y="7738"/>
                    <a:pt x="8099" y="8401"/>
                  </a:cubicBezTo>
                  <a:lnTo>
                    <a:pt x="8099" y="21600"/>
                  </a:lnTo>
                  <a:lnTo>
                    <a:pt x="13499" y="21600"/>
                  </a:lnTo>
                  <a:lnTo>
                    <a:pt x="13499" y="8401"/>
                  </a:lnTo>
                  <a:cubicBezTo>
                    <a:pt x="13499" y="7738"/>
                    <a:pt x="12895" y="7200"/>
                    <a:pt x="12150" y="7200"/>
                  </a:cubicBezTo>
                  <a:close/>
                  <a:moveTo>
                    <a:pt x="20251" y="0"/>
                  </a:moveTo>
                  <a:lnTo>
                    <a:pt x="17281" y="0"/>
                  </a:lnTo>
                  <a:cubicBezTo>
                    <a:pt x="16534" y="0"/>
                    <a:pt x="16200" y="538"/>
                    <a:pt x="16200" y="1201"/>
                  </a:cubicBezTo>
                  <a:lnTo>
                    <a:pt x="16200" y="21600"/>
                  </a:lnTo>
                  <a:lnTo>
                    <a:pt x="21600" y="21600"/>
                  </a:lnTo>
                  <a:lnTo>
                    <a:pt x="21600" y="1201"/>
                  </a:lnTo>
                  <a:cubicBezTo>
                    <a:pt x="21600" y="538"/>
                    <a:pt x="20995" y="0"/>
                    <a:pt x="20251"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687"/>
          <p:cNvGrpSpPr/>
          <p:nvPr userDrawn="1"/>
        </p:nvGrpSpPr>
        <p:grpSpPr>
          <a:xfrm>
            <a:off x="7569985" y="4634270"/>
            <a:ext cx="455700" cy="455814"/>
            <a:chOff x="0" y="0"/>
            <a:chExt cx="911635" cy="911627"/>
          </a:xfrm>
        </p:grpSpPr>
        <p:sp>
          <p:nvSpPr>
            <p:cNvPr id="49" name="Shape 685"/>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0" name="Shape 686"/>
            <p:cNvSpPr/>
            <p:nvPr/>
          </p:nvSpPr>
          <p:spPr>
            <a:xfrm>
              <a:off x="259862" y="305627"/>
              <a:ext cx="391913" cy="313520"/>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4" name="Group 690"/>
          <p:cNvGrpSpPr/>
          <p:nvPr userDrawn="1"/>
        </p:nvGrpSpPr>
        <p:grpSpPr>
          <a:xfrm>
            <a:off x="4527856" y="5478327"/>
            <a:ext cx="455691" cy="455814"/>
            <a:chOff x="0" y="0"/>
            <a:chExt cx="911618" cy="911627"/>
          </a:xfrm>
        </p:grpSpPr>
        <p:sp>
          <p:nvSpPr>
            <p:cNvPr id="52" name="Shape 688"/>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3" name="Shape 689"/>
            <p:cNvSpPr/>
            <p:nvPr/>
          </p:nvSpPr>
          <p:spPr>
            <a:xfrm>
              <a:off x="331710" y="251864"/>
              <a:ext cx="248199" cy="397101"/>
            </a:xfrm>
            <a:custGeom>
              <a:avLst/>
              <a:gdLst/>
              <a:ahLst/>
              <a:cxnLst>
                <a:cxn ang="0">
                  <a:pos x="wd2" y="hd2"/>
                </a:cxn>
                <a:cxn ang="5400000">
                  <a:pos x="wd2" y="hd2"/>
                </a:cxn>
                <a:cxn ang="10800000">
                  <a:pos x="wd2" y="hd2"/>
                </a:cxn>
                <a:cxn ang="16200000">
                  <a:pos x="wd2" y="hd2"/>
                </a:cxn>
              </a:cxnLst>
              <a:rect l="0" t="0" r="r" b="b"/>
              <a:pathLst>
                <a:path w="21600" h="21600" extrusionOk="0">
                  <a:moveTo>
                    <a:pt x="10801" y="10476"/>
                  </a:moveTo>
                  <a:cubicBezTo>
                    <a:pt x="7579" y="10476"/>
                    <a:pt x="4968" y="8844"/>
                    <a:pt x="4968" y="6831"/>
                  </a:cubicBezTo>
                  <a:cubicBezTo>
                    <a:pt x="4968" y="4818"/>
                    <a:pt x="7579" y="3186"/>
                    <a:pt x="10801" y="3186"/>
                  </a:cubicBezTo>
                  <a:cubicBezTo>
                    <a:pt x="14021" y="3186"/>
                    <a:pt x="16632" y="4818"/>
                    <a:pt x="16632" y="6831"/>
                  </a:cubicBezTo>
                  <a:cubicBezTo>
                    <a:pt x="16632" y="8844"/>
                    <a:pt x="14021" y="10476"/>
                    <a:pt x="10801" y="10476"/>
                  </a:cubicBezTo>
                  <a:close/>
                  <a:moveTo>
                    <a:pt x="10801" y="0"/>
                  </a:moveTo>
                  <a:cubicBezTo>
                    <a:pt x="4835" y="0"/>
                    <a:pt x="0" y="3022"/>
                    <a:pt x="0" y="6749"/>
                  </a:cubicBezTo>
                  <a:cubicBezTo>
                    <a:pt x="0" y="13195"/>
                    <a:pt x="10801" y="21600"/>
                    <a:pt x="10801" y="21600"/>
                  </a:cubicBezTo>
                  <a:cubicBezTo>
                    <a:pt x="10801" y="21600"/>
                    <a:pt x="21600" y="13195"/>
                    <a:pt x="21600" y="6749"/>
                  </a:cubicBezTo>
                  <a:cubicBezTo>
                    <a:pt x="21600" y="3022"/>
                    <a:pt x="16765" y="0"/>
                    <a:pt x="10801"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693"/>
          <p:cNvGrpSpPr/>
          <p:nvPr userDrawn="1"/>
        </p:nvGrpSpPr>
        <p:grpSpPr>
          <a:xfrm>
            <a:off x="7569995" y="5478327"/>
            <a:ext cx="455680" cy="455814"/>
            <a:chOff x="0" y="0"/>
            <a:chExt cx="911596" cy="911627"/>
          </a:xfrm>
        </p:grpSpPr>
        <p:sp>
          <p:nvSpPr>
            <p:cNvPr id="55" name="Shape 691"/>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6" name="Shape 692"/>
            <p:cNvSpPr/>
            <p:nvPr/>
          </p:nvSpPr>
          <p:spPr>
            <a:xfrm>
              <a:off x="295953" y="290581"/>
              <a:ext cx="319690" cy="319667"/>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5"/>
                    <a:pt x="14198" y="0"/>
                  </a:cubicBezTo>
                  <a:cubicBezTo>
                    <a:pt x="13467" y="1248"/>
                    <a:pt x="12147" y="2078"/>
                    <a:pt x="10800" y="2078"/>
                  </a:cubicBezTo>
                  <a:cubicBezTo>
                    <a:pt x="9453" y="2078"/>
                    <a:pt x="8134" y="1248"/>
                    <a:pt x="7403" y="0"/>
                  </a:cubicBezTo>
                  <a:cubicBezTo>
                    <a:pt x="6651" y="225"/>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57" name="Picture Placeholder 2"/>
          <p:cNvSpPr>
            <a:spLocks noGrp="1"/>
          </p:cNvSpPr>
          <p:nvPr>
            <p:ph type="pic" sz="quarter" idx="23"/>
          </p:nvPr>
        </p:nvSpPr>
        <p:spPr>
          <a:xfrm>
            <a:off x="2139597" y="2747968"/>
            <a:ext cx="1550332" cy="282891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59" name="Content Placeholder 20"/>
          <p:cNvSpPr>
            <a:spLocks noGrp="1"/>
          </p:cNvSpPr>
          <p:nvPr>
            <p:ph sz="quarter" idx="25"/>
          </p:nvPr>
        </p:nvSpPr>
        <p:spPr>
          <a:xfrm>
            <a:off x="5256212" y="4659024"/>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0" name="Text Placeholder 17"/>
          <p:cNvSpPr>
            <a:spLocks noGrp="1"/>
          </p:cNvSpPr>
          <p:nvPr>
            <p:ph type="body" sz="quarter" idx="26"/>
          </p:nvPr>
        </p:nvSpPr>
        <p:spPr>
          <a:xfrm>
            <a:off x="5256212" y="4887624"/>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1" name="Content Placeholder 20"/>
          <p:cNvSpPr>
            <a:spLocks noGrp="1"/>
          </p:cNvSpPr>
          <p:nvPr>
            <p:ph sz="quarter" idx="27"/>
          </p:nvPr>
        </p:nvSpPr>
        <p:spPr>
          <a:xfrm>
            <a:off x="5256212" y="5503081"/>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2" name="Text Placeholder 17"/>
          <p:cNvSpPr>
            <a:spLocks noGrp="1"/>
          </p:cNvSpPr>
          <p:nvPr>
            <p:ph type="body" sz="quarter" idx="28"/>
          </p:nvPr>
        </p:nvSpPr>
        <p:spPr>
          <a:xfrm>
            <a:off x="5256212" y="5731681"/>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3" name="Content Placeholder 20"/>
          <p:cNvSpPr>
            <a:spLocks noGrp="1"/>
          </p:cNvSpPr>
          <p:nvPr>
            <p:ph sz="quarter" idx="29"/>
          </p:nvPr>
        </p:nvSpPr>
        <p:spPr>
          <a:xfrm>
            <a:off x="8228012" y="4664037"/>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4" name="Text Placeholder 17"/>
          <p:cNvSpPr>
            <a:spLocks noGrp="1"/>
          </p:cNvSpPr>
          <p:nvPr>
            <p:ph type="body" sz="quarter" idx="30"/>
          </p:nvPr>
        </p:nvSpPr>
        <p:spPr>
          <a:xfrm>
            <a:off x="8228012" y="4892637"/>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5" name="Content Placeholder 20"/>
          <p:cNvSpPr>
            <a:spLocks noGrp="1"/>
          </p:cNvSpPr>
          <p:nvPr>
            <p:ph sz="quarter" idx="31"/>
          </p:nvPr>
        </p:nvSpPr>
        <p:spPr>
          <a:xfrm>
            <a:off x="8228012" y="5508094"/>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6" name="Text Placeholder 17"/>
          <p:cNvSpPr>
            <a:spLocks noGrp="1"/>
          </p:cNvSpPr>
          <p:nvPr>
            <p:ph type="body" sz="quarter" idx="32"/>
          </p:nvPr>
        </p:nvSpPr>
        <p:spPr>
          <a:xfrm>
            <a:off x="8228012" y="5736694"/>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845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up)">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59">
                                            <p:txEl>
                                              <p:pRg st="0" end="0"/>
                                            </p:txEl>
                                          </p:spTgt>
                                        </p:tgtEl>
                                        <p:attrNameLst>
                                          <p:attrName>style.visibility</p:attrName>
                                        </p:attrNameLst>
                                      </p:cBhvr>
                                      <p:to>
                                        <p:strVal val="visible"/>
                                      </p:to>
                                    </p:set>
                                    <p:animEffect transition="in" filter="fade">
                                      <p:cBhvr>
                                        <p:cTn id="35" dur="500"/>
                                        <p:tgtEl>
                                          <p:spTgt spid="59">
                                            <p:txEl>
                                              <p:pRg st="0" end="0"/>
                                            </p:txEl>
                                          </p:spTgt>
                                        </p:tgtEl>
                                      </p:cBhvr>
                                    </p:animEffect>
                                  </p:childTnLst>
                                </p:cTn>
                              </p:par>
                              <p:par>
                                <p:cTn id="36" presetID="10" presetClass="entr" presetSubtype="0" fill="hold" grpId="0" nodeType="withEffect" nodePh="1">
                                  <p:stCondLst>
                                    <p:cond delay="0"/>
                                  </p:stCondLst>
                                  <p:endCondLst>
                                    <p:cond evt="begin" delay="0">
                                      <p:tn val="36"/>
                                    </p:cond>
                                  </p:endCondLst>
                                  <p:childTnLst>
                                    <p:set>
                                      <p:cBhvr>
                                        <p:cTn id="37" dur="1" fill="hold">
                                          <p:stCondLst>
                                            <p:cond delay="0"/>
                                          </p:stCondLst>
                                        </p:cTn>
                                        <p:tgtEl>
                                          <p:spTgt spid="60">
                                            <p:txEl>
                                              <p:pRg st="0" end="0"/>
                                            </p:txEl>
                                          </p:spTgt>
                                        </p:tgtEl>
                                        <p:attrNameLst>
                                          <p:attrName>style.visibility</p:attrName>
                                        </p:attrNameLst>
                                      </p:cBhvr>
                                      <p:to>
                                        <p:strVal val="visible"/>
                                      </p:to>
                                    </p:set>
                                    <p:animEffect transition="in" filter="fade">
                                      <p:cBhvr>
                                        <p:cTn id="38" dur="500"/>
                                        <p:tgtEl>
                                          <p:spTgt spid="60">
                                            <p:txEl>
                                              <p:pRg st="0" end="0"/>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par>
                          <p:cTn id="43" fill="hold">
                            <p:stCondLst>
                              <p:cond delay="4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63">
                                            <p:txEl>
                                              <p:pRg st="0" end="0"/>
                                            </p:txEl>
                                          </p:spTgt>
                                        </p:tgtEl>
                                        <p:attrNameLst>
                                          <p:attrName>style.visibility</p:attrName>
                                        </p:attrNameLst>
                                      </p:cBhvr>
                                      <p:to>
                                        <p:strVal val="visible"/>
                                      </p:to>
                                    </p:set>
                                    <p:animEffect transition="in" filter="fade">
                                      <p:cBhvr>
                                        <p:cTn id="46" dur="500"/>
                                        <p:tgtEl>
                                          <p:spTgt spid="63">
                                            <p:txEl>
                                              <p:pRg st="0" end="0"/>
                                            </p:txEl>
                                          </p:spTgt>
                                        </p:tgtEl>
                                      </p:cBhvr>
                                    </p:animEffect>
                                  </p:childTnLst>
                                </p:cTn>
                              </p:par>
                              <p:par>
                                <p:cTn id="47" presetID="10" presetClass="entr" presetSubtype="0" fill="hold" grpId="0" nodeType="withEffect" nodePh="1">
                                  <p:stCondLst>
                                    <p:cond delay="0"/>
                                  </p:stCondLst>
                                  <p:endCondLst>
                                    <p:cond evt="begin" delay="0">
                                      <p:tn val="47"/>
                                    </p:cond>
                                  </p:end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par>
                          <p:cTn id="54" fill="hold">
                            <p:stCondLst>
                              <p:cond delay="5500"/>
                            </p:stCondLst>
                            <p:childTnLst>
                              <p:par>
                                <p:cTn id="55" presetID="10" presetClass="entr" presetSubtype="0" fill="hold" grpId="0" nodeType="afterEffect" nodePh="1">
                                  <p:stCondLst>
                                    <p:cond delay="0"/>
                                  </p:stCondLst>
                                  <p:endCondLst>
                                    <p:cond evt="begin" delay="0">
                                      <p:tn val="55"/>
                                    </p:cond>
                                  </p:endCondLst>
                                  <p:childTnLst>
                                    <p:set>
                                      <p:cBhvr>
                                        <p:cTn id="56" dur="1" fill="hold">
                                          <p:stCondLst>
                                            <p:cond delay="0"/>
                                          </p:stCondLst>
                                        </p:cTn>
                                        <p:tgtEl>
                                          <p:spTgt spid="61">
                                            <p:txEl>
                                              <p:pRg st="0" end="0"/>
                                            </p:txEl>
                                          </p:spTgt>
                                        </p:tgtEl>
                                        <p:attrNameLst>
                                          <p:attrName>style.visibility</p:attrName>
                                        </p:attrNameLst>
                                      </p:cBhvr>
                                      <p:to>
                                        <p:strVal val="visible"/>
                                      </p:to>
                                    </p:set>
                                    <p:animEffect transition="in" filter="fade">
                                      <p:cBhvr>
                                        <p:cTn id="57" dur="500"/>
                                        <p:tgtEl>
                                          <p:spTgt spid="61">
                                            <p:txEl>
                                              <p:pRg st="0" end="0"/>
                                            </p:txEl>
                                          </p:spTgt>
                                        </p:tgtEl>
                                      </p:cBhvr>
                                    </p:animEffect>
                                  </p:childTnLst>
                                </p:cTn>
                              </p:par>
                              <p:par>
                                <p:cTn id="58" presetID="10" presetClass="entr" presetSubtype="0" fill="hold" grpId="0" nodeType="withEffect" nodePh="1">
                                  <p:stCondLst>
                                    <p:cond delay="0"/>
                                  </p:stCondLst>
                                  <p:endCondLst>
                                    <p:cond evt="begin" delay="0">
                                      <p:tn val="58"/>
                                    </p:cond>
                                  </p:end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500"/>
                                        <p:tgtEl>
                                          <p:spTgt spid="62">
                                            <p:txEl>
                                              <p:pRg st="0" end="0"/>
                                            </p:txEl>
                                          </p:spTgt>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par>
                          <p:cTn id="65" fill="hold">
                            <p:stCondLst>
                              <p:cond delay="6500"/>
                            </p:stCondLst>
                            <p:childTnLst>
                              <p:par>
                                <p:cTn id="66" presetID="10" presetClass="entr" presetSubtype="0" fill="hold" grpId="0" nodeType="afterEffect" nodePh="1">
                                  <p:stCondLst>
                                    <p:cond delay="0"/>
                                  </p:stCondLst>
                                  <p:endCondLst>
                                    <p:cond evt="begin" delay="0">
                                      <p:tn val="66"/>
                                    </p:cond>
                                  </p:end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par>
                                <p:cTn id="69" presetID="10" presetClass="entr" presetSubtype="0" fill="hold" grpId="0" nodeType="withEffect" nodePh="1">
                                  <p:stCondLst>
                                    <p:cond delay="0"/>
                                  </p:stCondLst>
                                  <p:endCondLst>
                                    <p:cond evt="begin" delay="0">
                                      <p:tn val="69"/>
                                    </p:cond>
                                  </p:endCondLst>
                                  <p:childTnLst>
                                    <p:set>
                                      <p:cBhvr>
                                        <p:cTn id="70" dur="1" fill="hold">
                                          <p:stCondLst>
                                            <p:cond delay="0"/>
                                          </p:stCondLst>
                                        </p:cTn>
                                        <p:tgtEl>
                                          <p:spTgt spid="66">
                                            <p:txEl>
                                              <p:pRg st="0" end="0"/>
                                            </p:txEl>
                                          </p:spTgt>
                                        </p:tgtEl>
                                        <p:attrNameLst>
                                          <p:attrName>style.visibility</p:attrName>
                                        </p:attrNameLst>
                                      </p:cBhvr>
                                      <p:to>
                                        <p:strVal val="visible"/>
                                      </p:to>
                                    </p:set>
                                    <p:animEffect transition="in" filter="fade">
                                      <p:cBhvr>
                                        <p:cTn id="71"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5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8" name="Shape 985"/>
          <p:cNvSpPr/>
          <p:nvPr/>
        </p:nvSpPr>
        <p:spPr>
          <a:xfrm>
            <a:off x="8494425" y="2919553"/>
            <a:ext cx="562574" cy="586899"/>
          </a:xfrm>
          <a:prstGeom prst="rect">
            <a:avLst/>
          </a:prstGeom>
          <a:solidFill>
            <a:schemeClr val="accent2"/>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1" name="Shape 988"/>
          <p:cNvSpPr/>
          <p:nvPr/>
        </p:nvSpPr>
        <p:spPr>
          <a:xfrm>
            <a:off x="4240985" y="2919553"/>
            <a:ext cx="562574" cy="586899"/>
          </a:xfrm>
          <a:prstGeom prst="rect">
            <a:avLst/>
          </a:prstGeom>
          <a:solidFill>
            <a:schemeClr val="accent1"/>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pic>
        <p:nvPicPr>
          <p:cNvPr id="34" name="phone-black.png"/>
          <p:cNvPicPr/>
          <p:nvPr userDrawn="1"/>
        </p:nvPicPr>
        <p:blipFill>
          <a:blip r:embed="rId2" cstate="print"/>
          <a:stretch>
            <a:fillRect/>
          </a:stretch>
        </p:blipFill>
        <p:spPr>
          <a:xfrm>
            <a:off x="1939895" y="2076141"/>
            <a:ext cx="1877582" cy="3715059"/>
          </a:xfrm>
          <a:prstGeom prst="rect">
            <a:avLst/>
          </a:prstGeom>
          <a:ln w="12700">
            <a:miter lim="400000"/>
          </a:ln>
        </p:spPr>
      </p:pic>
      <p:pic>
        <p:nvPicPr>
          <p:cNvPr id="36" name="phone-white.png"/>
          <p:cNvPicPr/>
          <p:nvPr userDrawn="1"/>
        </p:nvPicPr>
        <p:blipFill>
          <a:blip r:embed="rId3" cstate="print"/>
          <a:stretch>
            <a:fillRect/>
          </a:stretch>
        </p:blipFill>
        <p:spPr>
          <a:xfrm>
            <a:off x="6200261" y="2076141"/>
            <a:ext cx="1877582" cy="3715059"/>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234362" y="3761939"/>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234362" y="4136870"/>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2132012" y="2655766"/>
            <a:ext cx="1463040" cy="259031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42" name="Picture Placeholder 2"/>
          <p:cNvSpPr>
            <a:spLocks noGrp="1"/>
          </p:cNvSpPr>
          <p:nvPr>
            <p:ph type="pic" sz="quarter" idx="24" hasCustomPrompt="1"/>
          </p:nvPr>
        </p:nvSpPr>
        <p:spPr>
          <a:xfrm>
            <a:off x="6415152" y="2655766"/>
            <a:ext cx="1447800" cy="2590312"/>
          </a:xfrm>
          <a:ln w="19050">
            <a:noFill/>
          </a:ln>
        </p:spPr>
        <p:txBody>
          <a:bodyPr>
            <a:normAutofit/>
          </a:bodyPr>
          <a:lstStyle>
            <a:lvl1pPr marL="0" indent="0">
              <a:buNone/>
              <a:defRPr sz="1200">
                <a:solidFill>
                  <a:schemeClr val="bg1">
                    <a:lumMod val="50000"/>
                  </a:schemeClr>
                </a:solidFill>
                <a:latin typeface="Source Sans Pro Light"/>
              </a:defRPr>
            </a:lvl1pPr>
          </a:lstStyle>
          <a:p>
            <a:r>
              <a:rPr lang="en-US"/>
              <a:t> </a:t>
            </a:r>
          </a:p>
        </p:txBody>
      </p:sp>
      <p:sp>
        <p:nvSpPr>
          <p:cNvPr id="69" name="Content Placeholder 20"/>
          <p:cNvSpPr>
            <a:spLocks noGrp="1"/>
          </p:cNvSpPr>
          <p:nvPr>
            <p:ph sz="quarter" idx="25"/>
          </p:nvPr>
        </p:nvSpPr>
        <p:spPr>
          <a:xfrm>
            <a:off x="8567598" y="3761939"/>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70" name="Text Placeholder 17"/>
          <p:cNvSpPr>
            <a:spLocks noGrp="1"/>
          </p:cNvSpPr>
          <p:nvPr>
            <p:ph type="body" sz="quarter" idx="26"/>
          </p:nvPr>
        </p:nvSpPr>
        <p:spPr>
          <a:xfrm>
            <a:off x="8567598" y="4136870"/>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3" name="Content Placeholder 2"/>
          <p:cNvSpPr>
            <a:spLocks noGrp="1"/>
          </p:cNvSpPr>
          <p:nvPr>
            <p:ph sz="quarter" idx="27" hasCustomPrompt="1"/>
          </p:nvPr>
        </p:nvSpPr>
        <p:spPr>
          <a:xfrm>
            <a:off x="4291995" y="2982725"/>
            <a:ext cx="460555" cy="460555"/>
          </a:xfrm>
        </p:spPr>
        <p:txBody>
          <a:bodyPr anchor="ctr">
            <a:normAutofit/>
          </a:bodyPr>
          <a:lstStyle>
            <a:lvl1pPr marL="0" indent="0" algn="ctr">
              <a:buNone/>
              <a:defRPr sz="2700">
                <a:solidFill>
                  <a:schemeClr val="bg1"/>
                </a:solidFill>
                <a:latin typeface="Source Sans Pro Light"/>
              </a:defRPr>
            </a:lvl1pPr>
          </a:lstStyle>
          <a:p>
            <a:pPr lvl="0"/>
            <a:r>
              <a:rPr lang="en-US" dirty="0"/>
              <a:t>a</a:t>
            </a:r>
          </a:p>
        </p:txBody>
      </p:sp>
      <p:sp>
        <p:nvSpPr>
          <p:cNvPr id="26" name="Content Placeholder 2"/>
          <p:cNvSpPr>
            <a:spLocks noGrp="1"/>
          </p:cNvSpPr>
          <p:nvPr>
            <p:ph sz="quarter" idx="28" hasCustomPrompt="1"/>
          </p:nvPr>
        </p:nvSpPr>
        <p:spPr>
          <a:xfrm>
            <a:off x="8545435" y="2982725"/>
            <a:ext cx="460555" cy="460555"/>
          </a:xfrm>
        </p:spPr>
        <p:txBody>
          <a:bodyPr anchor="ctr">
            <a:normAutofit/>
          </a:bodyPr>
          <a:lstStyle>
            <a:lvl1pPr marL="0" indent="0" algn="ctr">
              <a:buNone/>
              <a:defRPr sz="2700">
                <a:solidFill>
                  <a:schemeClr val="bg1"/>
                </a:solidFill>
                <a:latin typeface="Source Sans Pro Light"/>
              </a:defRPr>
            </a:lvl1pPr>
          </a:lstStyle>
          <a:p>
            <a:pPr lvl="0"/>
            <a:r>
              <a:rPr lang="en-US" dirty="0"/>
              <a:t>a</a:t>
            </a:r>
          </a:p>
        </p:txBody>
      </p:sp>
    </p:spTree>
    <p:extLst>
      <p:ext uri="{BB962C8B-B14F-4D97-AF65-F5344CB8AC3E}">
        <p14:creationId xmlns:p14="http://schemas.microsoft.com/office/powerpoint/2010/main" val="30046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par>
                          <p:cTn id="27" fill="hold">
                            <p:stCondLst>
                              <p:cond delay="2500"/>
                            </p:stCondLst>
                            <p:childTnLst>
                              <p:par>
                                <p:cTn id="28" presetID="9" presetClass="entr" presetSubtype="0" fill="hold" grpId="0" nodeType="afterEffect" nodePh="1">
                                  <p:stCondLst>
                                    <p:cond delay="0"/>
                                  </p:stCondLst>
                                  <p:endCondLst>
                                    <p:cond evt="begin" delay="0">
                                      <p:tn val="28"/>
                                    </p:cond>
                                  </p:end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dissolve">
                                      <p:cBhvr>
                                        <p:cTn id="30" dur="500"/>
                                        <p:tgtEl>
                                          <p:spTgt spid="9">
                                            <p:txEl>
                                              <p:pRg st="0" end="0"/>
                                            </p:txEl>
                                          </p:spTgt>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dissolve">
                                      <p:cBhvr>
                                        <p:cTn id="34" dur="500"/>
                                        <p:tgtEl>
                                          <p:spTgt spid="10">
                                            <p:txEl>
                                              <p:pRg st="0" end="0"/>
                                            </p:txEl>
                                          </p:spTgt>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wipe(left)">
                                      <p:cBhvr>
                                        <p:cTn id="49" dur="500"/>
                                        <p:tgtEl>
                                          <p:spTgt spid="26">
                                            <p:txEl>
                                              <p:pRg st="0" end="0"/>
                                            </p:txEl>
                                          </p:spTgt>
                                        </p:tgtEl>
                                      </p:cBhvr>
                                    </p:animEffect>
                                  </p:childTnLst>
                                </p:cTn>
                              </p:par>
                            </p:childTnLst>
                          </p:cTn>
                        </p:par>
                        <p:par>
                          <p:cTn id="50" fill="hold">
                            <p:stCondLst>
                              <p:cond delay="5000"/>
                            </p:stCondLst>
                            <p:childTnLst>
                              <p:par>
                                <p:cTn id="51" presetID="9" presetClass="entr" presetSubtype="0" fill="hold" grpId="0" nodeType="afterEffect" nodePh="1">
                                  <p:stCondLst>
                                    <p:cond delay="0"/>
                                  </p:stCondLst>
                                  <p:endCondLst>
                                    <p:cond evt="begin" delay="0">
                                      <p:tn val="51"/>
                                    </p:cond>
                                  </p:endCondLst>
                                  <p:childTnLst>
                                    <p:set>
                                      <p:cBhvr>
                                        <p:cTn id="52" dur="1" fill="hold">
                                          <p:stCondLst>
                                            <p:cond delay="0"/>
                                          </p:stCondLst>
                                        </p:cTn>
                                        <p:tgtEl>
                                          <p:spTgt spid="69">
                                            <p:txEl>
                                              <p:pRg st="0" end="0"/>
                                            </p:txEl>
                                          </p:spTgt>
                                        </p:tgtEl>
                                        <p:attrNameLst>
                                          <p:attrName>style.visibility</p:attrName>
                                        </p:attrNameLst>
                                      </p:cBhvr>
                                      <p:to>
                                        <p:strVal val="visible"/>
                                      </p:to>
                                    </p:set>
                                    <p:animEffect transition="in" filter="dissolve">
                                      <p:cBhvr>
                                        <p:cTn id="53" dur="500"/>
                                        <p:tgtEl>
                                          <p:spTgt spid="69">
                                            <p:txEl>
                                              <p:pRg st="0" end="0"/>
                                            </p:txEl>
                                          </p:spTgt>
                                        </p:tgtEl>
                                      </p:cBhvr>
                                    </p:animEffect>
                                  </p:childTnLst>
                                </p:cTn>
                              </p:par>
                            </p:childTnLst>
                          </p:cTn>
                        </p:par>
                        <p:par>
                          <p:cTn id="54" fill="hold">
                            <p:stCondLst>
                              <p:cond delay="5500"/>
                            </p:stCondLst>
                            <p:childTnLst>
                              <p:par>
                                <p:cTn id="55" presetID="9" presetClass="entr" presetSubtype="0" fill="hold" grpId="0" nodeType="afterEffect" nodePh="1">
                                  <p:stCondLst>
                                    <p:cond delay="0"/>
                                  </p:stCondLst>
                                  <p:endCondLst>
                                    <p:cond evt="begin" delay="0">
                                      <p:tn val="55"/>
                                    </p:cond>
                                  </p:endCondLst>
                                  <p:childTnLst>
                                    <p:set>
                                      <p:cBhvr>
                                        <p:cTn id="56" dur="1" fill="hold">
                                          <p:stCondLst>
                                            <p:cond delay="0"/>
                                          </p:stCondLst>
                                        </p:cTn>
                                        <p:tgtEl>
                                          <p:spTgt spid="70">
                                            <p:txEl>
                                              <p:pRg st="0" end="0"/>
                                            </p:txEl>
                                          </p:spTgt>
                                        </p:tgtEl>
                                        <p:attrNameLst>
                                          <p:attrName>style.visibility</p:attrName>
                                        </p:attrNameLst>
                                      </p:cBhvr>
                                      <p:to>
                                        <p:strVal val="visible"/>
                                      </p:to>
                                    </p:set>
                                    <p:animEffect transition="in" filter="dissolve">
                                      <p:cBhvr>
                                        <p:cTn id="5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42" grpId="0"/>
      <p:bldP spid="6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7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70"/>
                        </p:tgtEl>
                        <p:attrNameLst>
                          <p:attrName>style.visibility</p:attrName>
                        </p:attrNameLst>
                      </p:cBhvr>
                      <p:to>
                        <p:strVal val="visible"/>
                      </p:to>
                    </p:set>
                    <p:animEffect transition="in" filter="dissolve">
                      <p:cBhvr>
                        <p:cTn dur="500"/>
                        <p:tgtEl>
                          <p:spTgt spid="70"/>
                        </p:tgtEl>
                      </p:cBhvr>
                    </p:animEffect>
                  </p:childTnLst>
                </p:cTn>
              </p:par>
            </p:tnLst>
          </p:tmpl>
        </p:tmplLst>
      </p:bldP>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8" name="Shape 1097"/>
          <p:cNvSpPr/>
          <p:nvPr/>
        </p:nvSpPr>
        <p:spPr>
          <a:xfrm>
            <a:off x="9394396" y="2544702"/>
            <a:ext cx="562575" cy="586899"/>
          </a:xfrm>
          <a:prstGeom prst="rect">
            <a:avLst/>
          </a:prstGeom>
          <a:solidFill>
            <a:schemeClr val="accent2"/>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1" name="Shape 1100"/>
          <p:cNvSpPr/>
          <p:nvPr/>
        </p:nvSpPr>
        <p:spPr>
          <a:xfrm>
            <a:off x="4355292" y="2544702"/>
            <a:ext cx="562575" cy="586899"/>
          </a:xfrm>
          <a:prstGeom prst="rect">
            <a:avLst/>
          </a:prstGeom>
          <a:solidFill>
            <a:schemeClr val="accent1"/>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pic>
        <p:nvPicPr>
          <p:cNvPr id="27" name="tablet-black.png"/>
          <p:cNvPicPr/>
          <p:nvPr userDrawn="1"/>
        </p:nvPicPr>
        <p:blipFill>
          <a:blip r:embed="rId2" cstate="print"/>
          <a:stretch>
            <a:fillRect/>
          </a:stretch>
        </p:blipFill>
        <p:spPr>
          <a:xfrm>
            <a:off x="6248373" y="1675177"/>
            <a:ext cx="2596335" cy="3666026"/>
          </a:xfrm>
          <a:prstGeom prst="rect">
            <a:avLst/>
          </a:prstGeom>
          <a:ln w="12700">
            <a:miter lim="400000"/>
          </a:ln>
        </p:spPr>
      </p:pic>
      <p:pic>
        <p:nvPicPr>
          <p:cNvPr id="30" name="tablet-white.png"/>
          <p:cNvPicPr/>
          <p:nvPr userDrawn="1"/>
        </p:nvPicPr>
        <p:blipFill>
          <a:blip r:embed="rId3" cstate="print"/>
          <a:stretch>
            <a:fillRect/>
          </a:stretch>
        </p:blipFill>
        <p:spPr>
          <a:xfrm>
            <a:off x="1269728" y="1668561"/>
            <a:ext cx="2598001" cy="3668379"/>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341812" y="3375152"/>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341812" y="3750083"/>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1501928" y="2059870"/>
            <a:ext cx="2133600" cy="289664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69" name="Content Placeholder 20"/>
          <p:cNvSpPr>
            <a:spLocks noGrp="1"/>
          </p:cNvSpPr>
          <p:nvPr>
            <p:ph sz="quarter" idx="25"/>
          </p:nvPr>
        </p:nvSpPr>
        <p:spPr>
          <a:xfrm>
            <a:off x="9386971" y="3375152"/>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70" name="Text Placeholder 17"/>
          <p:cNvSpPr>
            <a:spLocks noGrp="1"/>
          </p:cNvSpPr>
          <p:nvPr>
            <p:ph type="body" sz="quarter" idx="26"/>
          </p:nvPr>
        </p:nvSpPr>
        <p:spPr>
          <a:xfrm>
            <a:off x="9386971" y="3750083"/>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33" name="Picture Placeholder 2"/>
          <p:cNvSpPr>
            <a:spLocks noGrp="1"/>
          </p:cNvSpPr>
          <p:nvPr>
            <p:ph type="pic" sz="quarter" idx="27"/>
          </p:nvPr>
        </p:nvSpPr>
        <p:spPr>
          <a:xfrm>
            <a:off x="6479740" y="2059870"/>
            <a:ext cx="2133600" cy="289664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 name="Text Placeholder 2"/>
          <p:cNvSpPr>
            <a:spLocks noGrp="1"/>
          </p:cNvSpPr>
          <p:nvPr>
            <p:ph type="body" sz="quarter" idx="28"/>
          </p:nvPr>
        </p:nvSpPr>
        <p:spPr>
          <a:xfrm>
            <a:off x="4446080" y="2647652"/>
            <a:ext cx="380999" cy="380999"/>
          </a:xfrm>
        </p:spPr>
        <p:txBody>
          <a:bodyPr anchor="ctr">
            <a:noAutofit/>
          </a:bodyPr>
          <a:lstStyle>
            <a:lvl1pPr marL="0" indent="0" algn="ctr">
              <a:buFontTx/>
              <a:buNone/>
              <a:defRPr sz="3000">
                <a:solidFill>
                  <a:schemeClr val="bg1"/>
                </a:solidFill>
                <a:latin typeface="Source Sans Pro Light"/>
              </a:defRPr>
            </a:lvl1pPr>
            <a:lvl2pPr>
              <a:defRPr sz="3000">
                <a:latin typeface="Source Sans Pro Light"/>
              </a:defRPr>
            </a:lvl2pPr>
            <a:lvl3pPr>
              <a:defRPr sz="3000">
                <a:latin typeface="Source Sans Pro Light"/>
              </a:defRPr>
            </a:lvl3pPr>
            <a:lvl4pPr>
              <a:defRPr sz="3000">
                <a:latin typeface="Source Sans Pro Light"/>
              </a:defRPr>
            </a:lvl4pPr>
            <a:lvl5pPr>
              <a:defRPr sz="3000">
                <a:latin typeface="Source Sans Pro Light"/>
              </a:defRPr>
            </a:lvl5pPr>
          </a:lstStyle>
          <a:p>
            <a:pPr lvl="0"/>
            <a:endParaRPr lang="en-US" dirty="0"/>
          </a:p>
        </p:txBody>
      </p:sp>
      <p:sp>
        <p:nvSpPr>
          <p:cNvPr id="37" name="Text Placeholder 2"/>
          <p:cNvSpPr>
            <a:spLocks noGrp="1"/>
          </p:cNvSpPr>
          <p:nvPr>
            <p:ph type="body" sz="quarter" idx="29"/>
          </p:nvPr>
        </p:nvSpPr>
        <p:spPr>
          <a:xfrm>
            <a:off x="9485184" y="2647652"/>
            <a:ext cx="380999" cy="380999"/>
          </a:xfrm>
        </p:spPr>
        <p:txBody>
          <a:bodyPr anchor="ctr">
            <a:noAutofit/>
          </a:bodyPr>
          <a:lstStyle>
            <a:lvl1pPr marL="0" indent="0" algn="ctr">
              <a:buFontTx/>
              <a:buNone/>
              <a:defRPr sz="3000">
                <a:solidFill>
                  <a:schemeClr val="bg1"/>
                </a:solidFill>
                <a:latin typeface="Source Sans Pro Light"/>
              </a:defRPr>
            </a:lvl1pPr>
            <a:lvl2pPr>
              <a:defRPr sz="3000">
                <a:latin typeface="Source Sans Pro Light"/>
              </a:defRPr>
            </a:lvl2pPr>
            <a:lvl3pPr>
              <a:defRPr sz="3000">
                <a:latin typeface="Source Sans Pro Light"/>
              </a:defRPr>
            </a:lvl3pPr>
            <a:lvl4pPr>
              <a:defRPr sz="3000">
                <a:latin typeface="Source Sans Pro Light"/>
              </a:defRPr>
            </a:lvl4pPr>
            <a:lvl5pPr>
              <a:defRPr sz="3000">
                <a:latin typeface="Source Sans Pro Light"/>
              </a:defRPr>
            </a:lvl5pPr>
          </a:lstStyle>
          <a:p>
            <a:pPr lvl="0"/>
            <a:endParaRPr lang="en-US" dirty="0"/>
          </a:p>
        </p:txBody>
      </p:sp>
    </p:spTree>
    <p:extLst>
      <p:ext uri="{BB962C8B-B14F-4D97-AF65-F5344CB8AC3E}">
        <p14:creationId xmlns:p14="http://schemas.microsoft.com/office/powerpoint/2010/main" val="8329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nodePh="1">
                                  <p:stCondLst>
                                    <p:cond delay="0"/>
                                  </p:stCondLst>
                                  <p:endCondLst>
                                    <p:cond evt="begin" delay="0">
                                      <p:tn val="24"/>
                                    </p:cond>
                                  </p:end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par>
                          <p:cTn id="27" fill="hold">
                            <p:stCondLst>
                              <p:cond delay="2500"/>
                            </p:stCondLst>
                            <p:childTnLst>
                              <p:par>
                                <p:cTn id="28" presetID="9" presetClass="entr" presetSubtype="0" fill="hold" grpId="0" nodeType="afterEffect" nodePh="1">
                                  <p:stCondLst>
                                    <p:cond delay="0"/>
                                  </p:stCondLst>
                                  <p:endCondLst>
                                    <p:cond evt="begin" delay="0">
                                      <p:tn val="28"/>
                                    </p:cond>
                                  </p:end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dissolve">
                                      <p:cBhvr>
                                        <p:cTn id="30" dur="500"/>
                                        <p:tgtEl>
                                          <p:spTgt spid="9">
                                            <p:txEl>
                                              <p:pRg st="0" end="0"/>
                                            </p:txEl>
                                          </p:spTgt>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dissolve">
                                      <p:cBhvr>
                                        <p:cTn id="34" dur="500"/>
                                        <p:tgtEl>
                                          <p:spTgt spid="10">
                                            <p:txEl>
                                              <p:pRg st="0" end="0"/>
                                            </p:txEl>
                                          </p:spTgt>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40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nodePh="1">
                                  <p:stCondLst>
                                    <p:cond delay="0"/>
                                  </p:stCondLst>
                                  <p:endCondLst>
                                    <p:cond evt="begin" delay="0">
                                      <p:tn val="47"/>
                                    </p:cond>
                                  </p:end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wipe(left)">
                                      <p:cBhvr>
                                        <p:cTn id="49" dur="500"/>
                                        <p:tgtEl>
                                          <p:spTgt spid="37">
                                            <p:txEl>
                                              <p:pRg st="0" end="0"/>
                                            </p:txEl>
                                          </p:spTgt>
                                        </p:tgtEl>
                                      </p:cBhvr>
                                    </p:animEffect>
                                  </p:childTnLst>
                                </p:cTn>
                              </p:par>
                            </p:childTnLst>
                          </p:cTn>
                        </p:par>
                        <p:par>
                          <p:cTn id="50" fill="hold">
                            <p:stCondLst>
                              <p:cond delay="5000"/>
                            </p:stCondLst>
                            <p:childTnLst>
                              <p:par>
                                <p:cTn id="51" presetID="9" presetClass="entr" presetSubtype="0" fill="hold" grpId="0" nodeType="afterEffect" nodePh="1">
                                  <p:stCondLst>
                                    <p:cond delay="0"/>
                                  </p:stCondLst>
                                  <p:endCondLst>
                                    <p:cond evt="begin" delay="0">
                                      <p:tn val="51"/>
                                    </p:cond>
                                  </p:endCondLst>
                                  <p:childTnLst>
                                    <p:set>
                                      <p:cBhvr>
                                        <p:cTn id="52" dur="1" fill="hold">
                                          <p:stCondLst>
                                            <p:cond delay="0"/>
                                          </p:stCondLst>
                                        </p:cTn>
                                        <p:tgtEl>
                                          <p:spTgt spid="69">
                                            <p:txEl>
                                              <p:pRg st="0" end="0"/>
                                            </p:txEl>
                                          </p:spTgt>
                                        </p:tgtEl>
                                        <p:attrNameLst>
                                          <p:attrName>style.visibility</p:attrName>
                                        </p:attrNameLst>
                                      </p:cBhvr>
                                      <p:to>
                                        <p:strVal val="visible"/>
                                      </p:to>
                                    </p:set>
                                    <p:animEffect transition="in" filter="dissolve">
                                      <p:cBhvr>
                                        <p:cTn id="53" dur="500"/>
                                        <p:tgtEl>
                                          <p:spTgt spid="69">
                                            <p:txEl>
                                              <p:pRg st="0" end="0"/>
                                            </p:txEl>
                                          </p:spTgt>
                                        </p:tgtEl>
                                      </p:cBhvr>
                                    </p:animEffect>
                                  </p:childTnLst>
                                </p:cTn>
                              </p:par>
                            </p:childTnLst>
                          </p:cTn>
                        </p:par>
                        <p:par>
                          <p:cTn id="54" fill="hold">
                            <p:stCondLst>
                              <p:cond delay="5500"/>
                            </p:stCondLst>
                            <p:childTnLst>
                              <p:par>
                                <p:cTn id="55" presetID="9" presetClass="entr" presetSubtype="0" fill="hold" grpId="0" nodeType="afterEffect" nodePh="1">
                                  <p:stCondLst>
                                    <p:cond delay="0"/>
                                  </p:stCondLst>
                                  <p:endCondLst>
                                    <p:cond evt="begin" delay="0">
                                      <p:tn val="55"/>
                                    </p:cond>
                                  </p:endCondLst>
                                  <p:childTnLst>
                                    <p:set>
                                      <p:cBhvr>
                                        <p:cTn id="56" dur="1" fill="hold">
                                          <p:stCondLst>
                                            <p:cond delay="0"/>
                                          </p:stCondLst>
                                        </p:cTn>
                                        <p:tgtEl>
                                          <p:spTgt spid="70">
                                            <p:txEl>
                                              <p:pRg st="0" end="0"/>
                                            </p:txEl>
                                          </p:spTgt>
                                        </p:tgtEl>
                                        <p:attrNameLst>
                                          <p:attrName>style.visibility</p:attrName>
                                        </p:attrNameLst>
                                      </p:cBhvr>
                                      <p:to>
                                        <p:strVal val="visible"/>
                                      </p:to>
                                    </p:set>
                                    <p:animEffect transition="in" filter="dissolve">
                                      <p:cBhvr>
                                        <p:cTn id="5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6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7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70"/>
                        </p:tgtEl>
                        <p:attrNameLst>
                          <p:attrName>style.visibility</p:attrName>
                        </p:attrNameLst>
                      </p:cBhvr>
                      <p:to>
                        <p:strVal val="visible"/>
                      </p:to>
                    </p:set>
                    <p:animEffect transition="in" filter="dissolve">
                      <p:cBhvr>
                        <p:cTn dur="500"/>
                        <p:tgtEl>
                          <p:spTgt spid="70"/>
                        </p:tgtEl>
                      </p:cBhvr>
                    </p:animEffect>
                  </p:childTnLst>
                </p:cTn>
              </p:par>
            </p:tnLst>
          </p:tmpl>
        </p:tmplLst>
      </p:bldP>
      <p:bldP spid="33" grpId="0"/>
      <p:bldP spid="3" grpId="0" build="p">
        <p:tmplLst>
          <p:tmpl lvl="1">
            <p:tnLst>
              <p:par>
                <p:cTn presetID="22" presetClass="entr" presetSubtype="8"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37" grpId="0" build="p">
        <p:tmplLst>
          <p:tmpl lvl="1">
            <p:tnLst>
              <p:par>
                <p:cTn presetID="22" presetClass="entr" presetSubtype="8" fill="hold" nodeType="with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61" name="tablet-black.png"/>
          <p:cNvPicPr/>
          <p:nvPr userDrawn="1"/>
        </p:nvPicPr>
        <p:blipFill>
          <a:blip r:embed="rId2" cstate="print"/>
          <a:stretch>
            <a:fillRect/>
          </a:stretch>
        </p:blipFill>
        <p:spPr>
          <a:xfrm>
            <a:off x="4796245" y="1675177"/>
            <a:ext cx="2596335" cy="3666026"/>
          </a:xfrm>
          <a:prstGeom prst="rect">
            <a:avLst/>
          </a:prstGeom>
          <a:ln w="12700">
            <a:miter lim="400000"/>
          </a:ln>
        </p:spPr>
      </p:pic>
      <p:grpSp>
        <p:nvGrpSpPr>
          <p:cNvPr id="2" name="Group 835"/>
          <p:cNvGrpSpPr/>
          <p:nvPr userDrawn="1"/>
        </p:nvGrpSpPr>
        <p:grpSpPr>
          <a:xfrm>
            <a:off x="8095272" y="2013907"/>
            <a:ext cx="455700" cy="455814"/>
            <a:chOff x="0" y="0"/>
            <a:chExt cx="911635" cy="911627"/>
          </a:xfrm>
        </p:grpSpPr>
        <p:sp>
          <p:nvSpPr>
            <p:cNvPr id="152" name="Shape 833"/>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53" name="Shape 834"/>
            <p:cNvSpPr/>
            <p:nvPr/>
          </p:nvSpPr>
          <p:spPr>
            <a:xfrm>
              <a:off x="287863" y="322425"/>
              <a:ext cx="335910" cy="239927"/>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718"/>
          <p:cNvGrpSpPr/>
          <p:nvPr userDrawn="1"/>
        </p:nvGrpSpPr>
        <p:grpSpPr>
          <a:xfrm>
            <a:off x="3645818" y="2006289"/>
            <a:ext cx="455687" cy="455814"/>
            <a:chOff x="0" y="0"/>
            <a:chExt cx="911610" cy="911627"/>
          </a:xfrm>
        </p:grpSpPr>
        <p:sp>
          <p:nvSpPr>
            <p:cNvPr id="78" name="Shape 716"/>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9" name="Shape 717"/>
            <p:cNvSpPr/>
            <p:nvPr/>
          </p:nvSpPr>
          <p:spPr>
            <a:xfrm>
              <a:off x="334270" y="282472"/>
              <a:ext cx="243070" cy="335885"/>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8761412" y="200650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8761412" y="225065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5027612" y="2057400"/>
            <a:ext cx="2133600" cy="286937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grpSp>
        <p:nvGrpSpPr>
          <p:cNvPr id="4" name="Group 715"/>
          <p:cNvGrpSpPr/>
          <p:nvPr userDrawn="1"/>
        </p:nvGrpSpPr>
        <p:grpSpPr>
          <a:xfrm>
            <a:off x="3645765" y="4538461"/>
            <a:ext cx="455691" cy="455814"/>
            <a:chOff x="0" y="0"/>
            <a:chExt cx="911618" cy="911627"/>
          </a:xfrm>
        </p:grpSpPr>
        <p:sp>
          <p:nvSpPr>
            <p:cNvPr id="75" name="Shape 713"/>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6" name="Shape 714"/>
            <p:cNvSpPr/>
            <p:nvPr/>
          </p:nvSpPr>
          <p:spPr>
            <a:xfrm>
              <a:off x="325844" y="282472"/>
              <a:ext cx="259931" cy="33588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721"/>
          <p:cNvGrpSpPr/>
          <p:nvPr userDrawn="1"/>
        </p:nvGrpSpPr>
        <p:grpSpPr>
          <a:xfrm>
            <a:off x="8099788" y="3694403"/>
            <a:ext cx="455701" cy="455815"/>
            <a:chOff x="-1" y="-1"/>
            <a:chExt cx="911637" cy="911629"/>
          </a:xfrm>
        </p:grpSpPr>
        <p:sp>
          <p:nvSpPr>
            <p:cNvPr id="81" name="Shape 719"/>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2" name="Shape 720"/>
            <p:cNvSpPr/>
            <p:nvPr/>
          </p:nvSpPr>
          <p:spPr>
            <a:xfrm>
              <a:off x="287861" y="287871"/>
              <a:ext cx="335911" cy="335886"/>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6" name="Group 727"/>
          <p:cNvGrpSpPr/>
          <p:nvPr userDrawn="1"/>
        </p:nvGrpSpPr>
        <p:grpSpPr>
          <a:xfrm>
            <a:off x="8099798" y="4538461"/>
            <a:ext cx="455681" cy="455815"/>
            <a:chOff x="-1" y="0"/>
            <a:chExt cx="911598" cy="911628"/>
          </a:xfrm>
        </p:grpSpPr>
        <p:sp>
          <p:nvSpPr>
            <p:cNvPr id="87" name="Shape 725"/>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8" name="Shape 726"/>
            <p:cNvSpPr/>
            <p:nvPr/>
          </p:nvSpPr>
          <p:spPr>
            <a:xfrm>
              <a:off x="287844" y="306407"/>
              <a:ext cx="335911" cy="29881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7" name="Group 730"/>
          <p:cNvGrpSpPr/>
          <p:nvPr userDrawn="1"/>
        </p:nvGrpSpPr>
        <p:grpSpPr>
          <a:xfrm>
            <a:off x="8099798" y="2850347"/>
            <a:ext cx="455681" cy="455815"/>
            <a:chOff x="0" y="0"/>
            <a:chExt cx="911598" cy="911629"/>
          </a:xfrm>
        </p:grpSpPr>
        <p:sp>
          <p:nvSpPr>
            <p:cNvPr id="90" name="Shape 728"/>
            <p:cNvSpPr/>
            <p:nvPr/>
          </p:nvSpPr>
          <p:spPr>
            <a:xfrm>
              <a:off x="0" y="0"/>
              <a:ext cx="911598" cy="911629"/>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1" name="Shape 729"/>
            <p:cNvSpPr/>
            <p:nvPr/>
          </p:nvSpPr>
          <p:spPr>
            <a:xfrm>
              <a:off x="285188" y="305676"/>
              <a:ext cx="341220" cy="300278"/>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8" name="Group 733"/>
          <p:cNvGrpSpPr/>
          <p:nvPr userDrawn="1"/>
        </p:nvGrpSpPr>
        <p:grpSpPr>
          <a:xfrm>
            <a:off x="3645765" y="2850347"/>
            <a:ext cx="455691" cy="455814"/>
            <a:chOff x="0" y="0"/>
            <a:chExt cx="911618" cy="911627"/>
          </a:xfrm>
        </p:grpSpPr>
        <p:sp>
          <p:nvSpPr>
            <p:cNvPr id="94" name="Shape 731"/>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5" name="Shape 732"/>
            <p:cNvSpPr/>
            <p:nvPr/>
          </p:nvSpPr>
          <p:spPr>
            <a:xfrm>
              <a:off x="287277" y="355105"/>
              <a:ext cx="337065" cy="20223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11" name="Group 736"/>
          <p:cNvGrpSpPr/>
          <p:nvPr userDrawn="1"/>
        </p:nvGrpSpPr>
        <p:grpSpPr>
          <a:xfrm>
            <a:off x="3645767" y="3694404"/>
            <a:ext cx="455687" cy="455814"/>
            <a:chOff x="0" y="0"/>
            <a:chExt cx="911610" cy="911627"/>
          </a:xfrm>
        </p:grpSpPr>
        <p:sp>
          <p:nvSpPr>
            <p:cNvPr id="97" name="Shape 734"/>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8" name="Shape 735"/>
            <p:cNvSpPr/>
            <p:nvPr/>
          </p:nvSpPr>
          <p:spPr>
            <a:xfrm>
              <a:off x="344357" y="315715"/>
              <a:ext cx="222897" cy="2801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00" name="Content Placeholder 20"/>
          <p:cNvSpPr>
            <a:spLocks noGrp="1"/>
          </p:cNvSpPr>
          <p:nvPr>
            <p:ph sz="quarter" idx="24"/>
          </p:nvPr>
        </p:nvSpPr>
        <p:spPr>
          <a:xfrm>
            <a:off x="2006600" y="200650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1" name="Text Placeholder 17"/>
          <p:cNvSpPr>
            <a:spLocks noGrp="1"/>
          </p:cNvSpPr>
          <p:nvPr>
            <p:ph type="body" sz="quarter" idx="25"/>
          </p:nvPr>
        </p:nvSpPr>
        <p:spPr>
          <a:xfrm>
            <a:off x="1293812" y="225065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6" name="Content Placeholder 20"/>
          <p:cNvSpPr>
            <a:spLocks noGrp="1"/>
          </p:cNvSpPr>
          <p:nvPr>
            <p:ph sz="quarter" idx="26"/>
          </p:nvPr>
        </p:nvSpPr>
        <p:spPr>
          <a:xfrm>
            <a:off x="8761412" y="285955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7" name="Text Placeholder 17"/>
          <p:cNvSpPr>
            <a:spLocks noGrp="1"/>
          </p:cNvSpPr>
          <p:nvPr>
            <p:ph type="body" sz="quarter" idx="27"/>
          </p:nvPr>
        </p:nvSpPr>
        <p:spPr>
          <a:xfrm>
            <a:off x="8761412" y="310370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8" name="Content Placeholder 20"/>
          <p:cNvSpPr>
            <a:spLocks noGrp="1"/>
          </p:cNvSpPr>
          <p:nvPr>
            <p:ph sz="quarter" idx="28"/>
          </p:nvPr>
        </p:nvSpPr>
        <p:spPr>
          <a:xfrm>
            <a:off x="2006600" y="285955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9" name="Text Placeholder 17"/>
          <p:cNvSpPr>
            <a:spLocks noGrp="1"/>
          </p:cNvSpPr>
          <p:nvPr>
            <p:ph type="body" sz="quarter" idx="29"/>
          </p:nvPr>
        </p:nvSpPr>
        <p:spPr>
          <a:xfrm>
            <a:off x="1293812" y="310370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0" name="Content Placeholder 20"/>
          <p:cNvSpPr>
            <a:spLocks noGrp="1"/>
          </p:cNvSpPr>
          <p:nvPr>
            <p:ph sz="quarter" idx="30"/>
          </p:nvPr>
        </p:nvSpPr>
        <p:spPr>
          <a:xfrm>
            <a:off x="8761412" y="369440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1" name="Text Placeholder 17"/>
          <p:cNvSpPr>
            <a:spLocks noGrp="1"/>
          </p:cNvSpPr>
          <p:nvPr>
            <p:ph type="body" sz="quarter" idx="31"/>
          </p:nvPr>
        </p:nvSpPr>
        <p:spPr>
          <a:xfrm>
            <a:off x="8761412" y="393855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2" name="Content Placeholder 20"/>
          <p:cNvSpPr>
            <a:spLocks noGrp="1"/>
          </p:cNvSpPr>
          <p:nvPr>
            <p:ph sz="quarter" idx="32"/>
          </p:nvPr>
        </p:nvSpPr>
        <p:spPr>
          <a:xfrm>
            <a:off x="2006600" y="369440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3" name="Text Placeholder 17"/>
          <p:cNvSpPr>
            <a:spLocks noGrp="1"/>
          </p:cNvSpPr>
          <p:nvPr>
            <p:ph type="body" sz="quarter" idx="33"/>
          </p:nvPr>
        </p:nvSpPr>
        <p:spPr>
          <a:xfrm>
            <a:off x="1293812" y="393855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4" name="Content Placeholder 20"/>
          <p:cNvSpPr>
            <a:spLocks noGrp="1"/>
          </p:cNvSpPr>
          <p:nvPr>
            <p:ph sz="quarter" idx="34"/>
          </p:nvPr>
        </p:nvSpPr>
        <p:spPr>
          <a:xfrm>
            <a:off x="8761412" y="454745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5" name="Text Placeholder 17"/>
          <p:cNvSpPr>
            <a:spLocks noGrp="1"/>
          </p:cNvSpPr>
          <p:nvPr>
            <p:ph type="body" sz="quarter" idx="35"/>
          </p:nvPr>
        </p:nvSpPr>
        <p:spPr>
          <a:xfrm>
            <a:off x="8761412" y="479160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6" name="Content Placeholder 20"/>
          <p:cNvSpPr>
            <a:spLocks noGrp="1"/>
          </p:cNvSpPr>
          <p:nvPr>
            <p:ph sz="quarter" idx="36"/>
          </p:nvPr>
        </p:nvSpPr>
        <p:spPr>
          <a:xfrm>
            <a:off x="2006600" y="454745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7" name="Text Placeholder 17"/>
          <p:cNvSpPr>
            <a:spLocks noGrp="1"/>
          </p:cNvSpPr>
          <p:nvPr>
            <p:ph type="body" sz="quarter" idx="37"/>
          </p:nvPr>
        </p:nvSpPr>
        <p:spPr>
          <a:xfrm>
            <a:off x="1293812" y="479160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260429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up)">
                                      <p:cBhvr>
                                        <p:cTn id="15" dur="500"/>
                                        <p:tgtEl>
                                          <p:spTgt spid="61"/>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0">
                                            <p:txEl>
                                              <p:pRg st="0" end="0"/>
                                            </p:txEl>
                                          </p:spTgt>
                                        </p:tgtEl>
                                        <p:attrNameLst>
                                          <p:attrName>style.visibility</p:attrName>
                                        </p:attrNameLst>
                                      </p:cBhvr>
                                      <p:to>
                                        <p:strVal val="visible"/>
                                      </p:to>
                                    </p:set>
                                    <p:animEffect transition="in" filter="dissolve">
                                      <p:cBhvr>
                                        <p:cTn id="27" dur="500"/>
                                        <p:tgtEl>
                                          <p:spTgt spid="100">
                                            <p:txEl>
                                              <p:pRg st="0" end="0"/>
                                            </p:txEl>
                                          </p:spTgt>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01">
                                            <p:txEl>
                                              <p:pRg st="0" end="0"/>
                                            </p:txEl>
                                          </p:spTgt>
                                        </p:tgtEl>
                                        <p:attrNameLst>
                                          <p:attrName>style.visibility</p:attrName>
                                        </p:attrNameLst>
                                      </p:cBhvr>
                                      <p:to>
                                        <p:strVal val="visible"/>
                                      </p:to>
                                    </p:set>
                                    <p:animEffect transition="in" filter="dissolve">
                                      <p:cBhvr>
                                        <p:cTn id="30" dur="500"/>
                                        <p:tgtEl>
                                          <p:spTgt spid="101">
                                            <p:txEl>
                                              <p:pRg st="0" end="0"/>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500"/>
                            </p:stCondLst>
                            <p:childTnLst>
                              <p:par>
                                <p:cTn id="36" presetID="9"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08">
                                            <p:txEl>
                                              <p:pRg st="0" end="0"/>
                                            </p:txEl>
                                          </p:spTgt>
                                        </p:tgtEl>
                                        <p:attrNameLst>
                                          <p:attrName>style.visibility</p:attrName>
                                        </p:attrNameLst>
                                      </p:cBhvr>
                                      <p:to>
                                        <p:strVal val="visible"/>
                                      </p:to>
                                    </p:set>
                                    <p:animEffect transition="in" filter="dissolve">
                                      <p:cBhvr>
                                        <p:cTn id="38" dur="500"/>
                                        <p:tgtEl>
                                          <p:spTgt spid="108">
                                            <p:txEl>
                                              <p:pRg st="0" end="0"/>
                                            </p:txEl>
                                          </p:spTgt>
                                        </p:tgtEl>
                                      </p:cBhvr>
                                    </p:animEffect>
                                  </p:childTnLst>
                                </p:cTn>
                              </p:par>
                              <p:par>
                                <p:cTn id="39" presetID="9" presetClass="entr" presetSubtype="0" fill="hold" grpId="0" nodeType="withEffect" nodePh="1">
                                  <p:stCondLst>
                                    <p:cond delay="0"/>
                                  </p:stCondLst>
                                  <p:endCondLst>
                                    <p:cond evt="begin" delay="0">
                                      <p:tn val="39"/>
                                    </p:cond>
                                  </p:endCondLst>
                                  <p:childTnLst>
                                    <p:set>
                                      <p:cBhvr>
                                        <p:cTn id="40" dur="1" fill="hold">
                                          <p:stCondLst>
                                            <p:cond delay="0"/>
                                          </p:stCondLst>
                                        </p:cTn>
                                        <p:tgtEl>
                                          <p:spTgt spid="109">
                                            <p:txEl>
                                              <p:pRg st="0" end="0"/>
                                            </p:txEl>
                                          </p:spTgt>
                                        </p:tgtEl>
                                        <p:attrNameLst>
                                          <p:attrName>style.visibility</p:attrName>
                                        </p:attrNameLst>
                                      </p:cBhvr>
                                      <p:to>
                                        <p:strVal val="visible"/>
                                      </p:to>
                                    </p:set>
                                    <p:animEffect transition="in" filter="dissolve">
                                      <p:cBhvr>
                                        <p:cTn id="41" dur="500"/>
                                        <p:tgtEl>
                                          <p:spTgt spid="109">
                                            <p:txEl>
                                              <p:pRg st="0" end="0"/>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500"/>
                            </p:stCondLst>
                            <p:childTnLst>
                              <p:par>
                                <p:cTn id="47" presetID="9" presetClass="entr" presetSubtype="0" fill="hold" grpId="0" nodeType="afterEffect" nodePh="1">
                                  <p:stCondLst>
                                    <p:cond delay="0"/>
                                  </p:stCondLst>
                                  <p:endCondLst>
                                    <p:cond evt="begin" delay="0">
                                      <p:tn val="47"/>
                                    </p:cond>
                                  </p:endCondLst>
                                  <p:childTnLst>
                                    <p:set>
                                      <p:cBhvr>
                                        <p:cTn id="48" dur="1" fill="hold">
                                          <p:stCondLst>
                                            <p:cond delay="0"/>
                                          </p:stCondLst>
                                        </p:cTn>
                                        <p:tgtEl>
                                          <p:spTgt spid="112">
                                            <p:txEl>
                                              <p:pRg st="0" end="0"/>
                                            </p:txEl>
                                          </p:spTgt>
                                        </p:tgtEl>
                                        <p:attrNameLst>
                                          <p:attrName>style.visibility</p:attrName>
                                        </p:attrNameLst>
                                      </p:cBhvr>
                                      <p:to>
                                        <p:strVal val="visible"/>
                                      </p:to>
                                    </p:set>
                                    <p:animEffect transition="in" filter="dissolve">
                                      <p:cBhvr>
                                        <p:cTn id="49" dur="500"/>
                                        <p:tgtEl>
                                          <p:spTgt spid="112">
                                            <p:txEl>
                                              <p:pRg st="0" end="0"/>
                                            </p:txEl>
                                          </p:spTgt>
                                        </p:tgtEl>
                                      </p:cBhvr>
                                    </p:animEffect>
                                  </p:childTnLst>
                                </p:cTn>
                              </p:par>
                              <p:par>
                                <p:cTn id="50" presetID="9" presetClass="entr" presetSubtype="0" fill="hold" grpId="0" nodeType="withEffect" nodePh="1">
                                  <p:stCondLst>
                                    <p:cond delay="0"/>
                                  </p:stCondLst>
                                  <p:endCondLst>
                                    <p:cond evt="begin" delay="0">
                                      <p:tn val="50"/>
                                    </p:cond>
                                  </p:endCondLst>
                                  <p:childTnLst>
                                    <p:set>
                                      <p:cBhvr>
                                        <p:cTn id="51" dur="1" fill="hold">
                                          <p:stCondLst>
                                            <p:cond delay="0"/>
                                          </p:stCondLst>
                                        </p:cTn>
                                        <p:tgtEl>
                                          <p:spTgt spid="113">
                                            <p:txEl>
                                              <p:pRg st="0" end="0"/>
                                            </p:txEl>
                                          </p:spTgt>
                                        </p:tgtEl>
                                        <p:attrNameLst>
                                          <p:attrName>style.visibility</p:attrName>
                                        </p:attrNameLst>
                                      </p:cBhvr>
                                      <p:to>
                                        <p:strVal val="visible"/>
                                      </p:to>
                                    </p:set>
                                    <p:animEffect transition="in" filter="dissolve">
                                      <p:cBhvr>
                                        <p:cTn id="52" dur="500"/>
                                        <p:tgtEl>
                                          <p:spTgt spid="113">
                                            <p:txEl>
                                              <p:pRg st="0" end="0"/>
                                            </p:txEl>
                                          </p:spTgt>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par>
                          <p:cTn id="57" fill="hold">
                            <p:stCondLst>
                              <p:cond delay="5500"/>
                            </p:stCondLst>
                            <p:childTnLst>
                              <p:par>
                                <p:cTn id="58" presetID="9" presetClass="entr" presetSubtype="0" fill="hold" grpId="0" nodeType="afterEffect" nodePh="1">
                                  <p:stCondLst>
                                    <p:cond delay="0"/>
                                  </p:stCondLst>
                                  <p:endCondLst>
                                    <p:cond evt="begin" delay="0">
                                      <p:tn val="58"/>
                                    </p:cond>
                                  </p:endCondLst>
                                  <p:childTnLst>
                                    <p:set>
                                      <p:cBhvr>
                                        <p:cTn id="59" dur="1" fill="hold">
                                          <p:stCondLst>
                                            <p:cond delay="0"/>
                                          </p:stCondLst>
                                        </p:cTn>
                                        <p:tgtEl>
                                          <p:spTgt spid="116">
                                            <p:txEl>
                                              <p:pRg st="0" end="0"/>
                                            </p:txEl>
                                          </p:spTgt>
                                        </p:tgtEl>
                                        <p:attrNameLst>
                                          <p:attrName>style.visibility</p:attrName>
                                        </p:attrNameLst>
                                      </p:cBhvr>
                                      <p:to>
                                        <p:strVal val="visible"/>
                                      </p:to>
                                    </p:set>
                                    <p:animEffect transition="in" filter="dissolve">
                                      <p:cBhvr>
                                        <p:cTn id="60" dur="500"/>
                                        <p:tgtEl>
                                          <p:spTgt spid="116">
                                            <p:txEl>
                                              <p:pRg st="0" end="0"/>
                                            </p:txEl>
                                          </p:spTgt>
                                        </p:tgtEl>
                                      </p:cBhvr>
                                    </p:animEffect>
                                  </p:childTnLst>
                                </p:cTn>
                              </p:par>
                              <p:par>
                                <p:cTn id="61" presetID="9" presetClass="entr" presetSubtype="0" fill="hold" grpId="0" nodeType="withEffect" nodePh="1">
                                  <p:stCondLst>
                                    <p:cond delay="0"/>
                                  </p:stCondLst>
                                  <p:endCondLst>
                                    <p:cond evt="begin" delay="0">
                                      <p:tn val="61"/>
                                    </p:cond>
                                  </p:endCondLst>
                                  <p:childTnLst>
                                    <p:set>
                                      <p:cBhvr>
                                        <p:cTn id="62" dur="1" fill="hold">
                                          <p:stCondLst>
                                            <p:cond delay="0"/>
                                          </p:stCondLst>
                                        </p:cTn>
                                        <p:tgtEl>
                                          <p:spTgt spid="117">
                                            <p:txEl>
                                              <p:pRg st="0" end="0"/>
                                            </p:txEl>
                                          </p:spTgt>
                                        </p:tgtEl>
                                        <p:attrNameLst>
                                          <p:attrName>style.visibility</p:attrName>
                                        </p:attrNameLst>
                                      </p:cBhvr>
                                      <p:to>
                                        <p:strVal val="visible"/>
                                      </p:to>
                                    </p:set>
                                    <p:animEffect transition="in" filter="dissolve">
                                      <p:cBhvr>
                                        <p:cTn id="63" dur="500"/>
                                        <p:tgtEl>
                                          <p:spTgt spid="117">
                                            <p:txEl>
                                              <p:pRg st="0" end="0"/>
                                            </p:txEl>
                                          </p:spTgt>
                                        </p:tgtEl>
                                      </p:cBhvr>
                                    </p:animEffect>
                                  </p:childTnLst>
                                </p:cTn>
                              </p:par>
                            </p:childTnLst>
                          </p:cTn>
                        </p:par>
                        <p:par>
                          <p:cTn id="64" fill="hold">
                            <p:stCondLst>
                              <p:cond delay="6000"/>
                            </p:stCondLst>
                            <p:childTnLst>
                              <p:par>
                                <p:cTn id="65" presetID="10" presetClass="entr" presetSubtype="0" fill="hold" grpId="0" nodeType="afterEffect">
                                  <p:stCondLst>
                                    <p:cond delay="0"/>
                                  </p:stCondLst>
                                  <p:iterate>
                                    <p:tmAbs val="0"/>
                                  </p:iterate>
                                  <p:childTnLst>
                                    <p:set>
                                      <p:cBhvr>
                                        <p:cTn id="66" fill="hold"/>
                                        <p:tgtEl>
                                          <p:spTgt spid="2"/>
                                        </p:tgtEl>
                                        <p:attrNameLst>
                                          <p:attrName>style.visibility</p:attrName>
                                        </p:attrNameLst>
                                      </p:cBhvr>
                                      <p:to>
                                        <p:strVal val="visible"/>
                                      </p:to>
                                    </p:set>
                                    <p:animEffect transition="in" filter="fade">
                                      <p:cBhvr>
                                        <p:cTn id="67" dur="500"/>
                                        <p:tgtEl>
                                          <p:spTgt spid="2"/>
                                        </p:tgtEl>
                                      </p:cBhvr>
                                    </p:animEffect>
                                  </p:childTnLst>
                                </p:cTn>
                              </p:par>
                            </p:childTnLst>
                          </p:cTn>
                        </p:par>
                        <p:par>
                          <p:cTn id="68" fill="hold">
                            <p:stCondLst>
                              <p:cond delay="6500"/>
                            </p:stCondLst>
                            <p:childTnLst>
                              <p:par>
                                <p:cTn id="69" presetID="9" presetClass="entr" presetSubtype="0" fill="hold" grpId="0" nodeType="afterEffect" nodePh="1">
                                  <p:stCondLst>
                                    <p:cond delay="0"/>
                                  </p:stCondLst>
                                  <p:endCondLst>
                                    <p:cond evt="begin" delay="0">
                                      <p:tn val="69"/>
                                    </p:cond>
                                  </p:endCondLst>
                                  <p:childTnLst>
                                    <p:set>
                                      <p:cBhvr>
                                        <p:cTn id="70" dur="1" fill="hold">
                                          <p:stCondLst>
                                            <p:cond delay="0"/>
                                          </p:stCondLst>
                                        </p:cTn>
                                        <p:tgtEl>
                                          <p:spTgt spid="9">
                                            <p:txEl>
                                              <p:pRg st="0" end="0"/>
                                            </p:txEl>
                                          </p:spTgt>
                                        </p:tgtEl>
                                        <p:attrNameLst>
                                          <p:attrName>style.visibility</p:attrName>
                                        </p:attrNameLst>
                                      </p:cBhvr>
                                      <p:to>
                                        <p:strVal val="visible"/>
                                      </p:to>
                                    </p:set>
                                    <p:animEffect transition="in" filter="dissolve">
                                      <p:cBhvr>
                                        <p:cTn id="71" dur="500"/>
                                        <p:tgtEl>
                                          <p:spTgt spid="9">
                                            <p:txEl>
                                              <p:pRg st="0" end="0"/>
                                            </p:txEl>
                                          </p:spTgt>
                                        </p:tgtEl>
                                      </p:cBhvr>
                                    </p:animEffect>
                                  </p:childTnLst>
                                </p:cTn>
                              </p:par>
                              <p:par>
                                <p:cTn id="72" presetID="9" presetClass="entr" presetSubtype="0" fill="hold" grpId="0" nodeType="withEffect" nodePh="1">
                                  <p:stCondLst>
                                    <p:cond delay="0"/>
                                  </p:stCondLst>
                                  <p:endCondLst>
                                    <p:cond evt="begin" delay="0">
                                      <p:tn val="72"/>
                                    </p:cond>
                                  </p:endCondLst>
                                  <p:childTnLst>
                                    <p:set>
                                      <p:cBhvr>
                                        <p:cTn id="73" dur="1" fill="hold">
                                          <p:stCondLst>
                                            <p:cond delay="0"/>
                                          </p:stCondLst>
                                        </p:cTn>
                                        <p:tgtEl>
                                          <p:spTgt spid="10">
                                            <p:txEl>
                                              <p:pRg st="0" end="0"/>
                                            </p:txEl>
                                          </p:spTgt>
                                        </p:tgtEl>
                                        <p:attrNameLst>
                                          <p:attrName>style.visibility</p:attrName>
                                        </p:attrNameLst>
                                      </p:cBhvr>
                                      <p:to>
                                        <p:strVal val="visible"/>
                                      </p:to>
                                    </p:set>
                                    <p:animEffect transition="in" filter="dissolve">
                                      <p:cBhvr>
                                        <p:cTn id="74" dur="500"/>
                                        <p:tgtEl>
                                          <p:spTgt spid="10">
                                            <p:txEl>
                                              <p:pRg st="0" end="0"/>
                                            </p:txEl>
                                          </p:spTgt>
                                        </p:tgtEl>
                                      </p:cBhvr>
                                    </p:animEffect>
                                  </p:childTnLst>
                                </p:cTn>
                              </p:par>
                            </p:childTnLst>
                          </p:cTn>
                        </p:par>
                        <p:par>
                          <p:cTn id="75" fill="hold">
                            <p:stCondLst>
                              <p:cond delay="7000"/>
                            </p:stCondLst>
                            <p:childTnLst>
                              <p:par>
                                <p:cTn id="76" presetID="10" presetClass="entr" presetSubtype="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par>
                          <p:cTn id="79" fill="hold">
                            <p:stCondLst>
                              <p:cond delay="7500"/>
                            </p:stCondLst>
                            <p:childTnLst>
                              <p:par>
                                <p:cTn id="80" presetID="9" presetClass="entr" presetSubtype="0" fill="hold" grpId="0" nodeType="afterEffect" nodePh="1">
                                  <p:stCondLst>
                                    <p:cond delay="0"/>
                                  </p:stCondLst>
                                  <p:endCondLst>
                                    <p:cond evt="begin" delay="0">
                                      <p:tn val="80"/>
                                    </p:cond>
                                  </p:endCondLst>
                                  <p:childTnLst>
                                    <p:set>
                                      <p:cBhvr>
                                        <p:cTn id="81" dur="1" fill="hold">
                                          <p:stCondLst>
                                            <p:cond delay="0"/>
                                          </p:stCondLst>
                                        </p:cTn>
                                        <p:tgtEl>
                                          <p:spTgt spid="106">
                                            <p:txEl>
                                              <p:pRg st="0" end="0"/>
                                            </p:txEl>
                                          </p:spTgt>
                                        </p:tgtEl>
                                        <p:attrNameLst>
                                          <p:attrName>style.visibility</p:attrName>
                                        </p:attrNameLst>
                                      </p:cBhvr>
                                      <p:to>
                                        <p:strVal val="visible"/>
                                      </p:to>
                                    </p:set>
                                    <p:animEffect transition="in" filter="dissolve">
                                      <p:cBhvr>
                                        <p:cTn id="82" dur="500"/>
                                        <p:tgtEl>
                                          <p:spTgt spid="106">
                                            <p:txEl>
                                              <p:pRg st="0" end="0"/>
                                            </p:txEl>
                                          </p:spTgt>
                                        </p:tgtEl>
                                      </p:cBhvr>
                                    </p:animEffect>
                                  </p:childTnLst>
                                </p:cTn>
                              </p:par>
                              <p:par>
                                <p:cTn id="83" presetID="9" presetClass="entr" presetSubtype="0" fill="hold" grpId="0" nodeType="withEffect" nodePh="1">
                                  <p:stCondLst>
                                    <p:cond delay="0"/>
                                  </p:stCondLst>
                                  <p:endCondLst>
                                    <p:cond evt="begin" delay="0">
                                      <p:tn val="83"/>
                                    </p:cond>
                                  </p:endCondLst>
                                  <p:childTnLst>
                                    <p:set>
                                      <p:cBhvr>
                                        <p:cTn id="84" dur="1" fill="hold">
                                          <p:stCondLst>
                                            <p:cond delay="0"/>
                                          </p:stCondLst>
                                        </p:cTn>
                                        <p:tgtEl>
                                          <p:spTgt spid="107">
                                            <p:txEl>
                                              <p:pRg st="0" end="0"/>
                                            </p:txEl>
                                          </p:spTgt>
                                        </p:tgtEl>
                                        <p:attrNameLst>
                                          <p:attrName>style.visibility</p:attrName>
                                        </p:attrNameLst>
                                      </p:cBhvr>
                                      <p:to>
                                        <p:strVal val="visible"/>
                                      </p:to>
                                    </p:set>
                                    <p:animEffect transition="in" filter="dissolve">
                                      <p:cBhvr>
                                        <p:cTn id="85" dur="500"/>
                                        <p:tgtEl>
                                          <p:spTgt spid="107">
                                            <p:txEl>
                                              <p:pRg st="0" end="0"/>
                                            </p:txEl>
                                          </p:spTgt>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8500"/>
                            </p:stCondLst>
                            <p:childTnLst>
                              <p:par>
                                <p:cTn id="91" presetID="9" presetClass="entr" presetSubtype="0" fill="hold" grpId="0" nodeType="afterEffect" nodePh="1">
                                  <p:stCondLst>
                                    <p:cond delay="0"/>
                                  </p:stCondLst>
                                  <p:endCondLst>
                                    <p:cond evt="begin" delay="0">
                                      <p:tn val="91"/>
                                    </p:cond>
                                  </p:endCondLst>
                                  <p:childTnLst>
                                    <p:set>
                                      <p:cBhvr>
                                        <p:cTn id="92" dur="1" fill="hold">
                                          <p:stCondLst>
                                            <p:cond delay="0"/>
                                          </p:stCondLst>
                                        </p:cTn>
                                        <p:tgtEl>
                                          <p:spTgt spid="110">
                                            <p:txEl>
                                              <p:pRg st="0" end="0"/>
                                            </p:txEl>
                                          </p:spTgt>
                                        </p:tgtEl>
                                        <p:attrNameLst>
                                          <p:attrName>style.visibility</p:attrName>
                                        </p:attrNameLst>
                                      </p:cBhvr>
                                      <p:to>
                                        <p:strVal val="visible"/>
                                      </p:to>
                                    </p:set>
                                    <p:animEffect transition="in" filter="dissolve">
                                      <p:cBhvr>
                                        <p:cTn id="93" dur="500"/>
                                        <p:tgtEl>
                                          <p:spTgt spid="110">
                                            <p:txEl>
                                              <p:pRg st="0" end="0"/>
                                            </p:txEl>
                                          </p:spTgt>
                                        </p:tgtEl>
                                      </p:cBhvr>
                                    </p:animEffect>
                                  </p:childTnLst>
                                </p:cTn>
                              </p:par>
                              <p:par>
                                <p:cTn id="94" presetID="9" presetClass="entr" presetSubtype="0" fill="hold" grpId="0" nodeType="withEffect" nodePh="1">
                                  <p:stCondLst>
                                    <p:cond delay="0"/>
                                  </p:stCondLst>
                                  <p:endCondLst>
                                    <p:cond evt="begin" delay="0">
                                      <p:tn val="94"/>
                                    </p:cond>
                                  </p:endCondLst>
                                  <p:childTnLst>
                                    <p:set>
                                      <p:cBhvr>
                                        <p:cTn id="95" dur="1" fill="hold">
                                          <p:stCondLst>
                                            <p:cond delay="0"/>
                                          </p:stCondLst>
                                        </p:cTn>
                                        <p:tgtEl>
                                          <p:spTgt spid="111">
                                            <p:txEl>
                                              <p:pRg st="0" end="0"/>
                                            </p:txEl>
                                          </p:spTgt>
                                        </p:tgtEl>
                                        <p:attrNameLst>
                                          <p:attrName>style.visibility</p:attrName>
                                        </p:attrNameLst>
                                      </p:cBhvr>
                                      <p:to>
                                        <p:strVal val="visible"/>
                                      </p:to>
                                    </p:set>
                                    <p:animEffect transition="in" filter="dissolve">
                                      <p:cBhvr>
                                        <p:cTn id="96" dur="500"/>
                                        <p:tgtEl>
                                          <p:spTgt spid="111">
                                            <p:txEl>
                                              <p:pRg st="0" end="0"/>
                                            </p:txEl>
                                          </p:spTgt>
                                        </p:tgtEl>
                                      </p:cBhvr>
                                    </p:animEffect>
                                  </p:childTnLst>
                                </p:cTn>
                              </p:par>
                            </p:childTnLst>
                          </p:cTn>
                        </p:par>
                        <p:par>
                          <p:cTn id="97" fill="hold">
                            <p:stCondLst>
                              <p:cond delay="9000"/>
                            </p:stCondLst>
                            <p:childTnLst>
                              <p:par>
                                <p:cTn id="98" presetID="10" presetClass="entr" presetSubtype="0" fill="hold" nodeType="after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fade">
                                      <p:cBhvr>
                                        <p:cTn id="100" dur="500"/>
                                        <p:tgtEl>
                                          <p:spTgt spid="6"/>
                                        </p:tgtEl>
                                      </p:cBhvr>
                                    </p:animEffect>
                                  </p:childTnLst>
                                </p:cTn>
                              </p:par>
                            </p:childTnLst>
                          </p:cTn>
                        </p:par>
                        <p:par>
                          <p:cTn id="101" fill="hold">
                            <p:stCondLst>
                              <p:cond delay="9500"/>
                            </p:stCondLst>
                            <p:childTnLst>
                              <p:par>
                                <p:cTn id="102" presetID="9" presetClass="entr" presetSubtype="0" fill="hold" grpId="0" nodeType="afterEffect" nodePh="1">
                                  <p:stCondLst>
                                    <p:cond delay="0"/>
                                  </p:stCondLst>
                                  <p:endCondLst>
                                    <p:cond evt="begin" delay="0">
                                      <p:tn val="102"/>
                                    </p:cond>
                                  </p:endCondLst>
                                  <p:childTnLst>
                                    <p:set>
                                      <p:cBhvr>
                                        <p:cTn id="103" dur="1" fill="hold">
                                          <p:stCondLst>
                                            <p:cond delay="0"/>
                                          </p:stCondLst>
                                        </p:cTn>
                                        <p:tgtEl>
                                          <p:spTgt spid="114">
                                            <p:txEl>
                                              <p:pRg st="0" end="0"/>
                                            </p:txEl>
                                          </p:spTgt>
                                        </p:tgtEl>
                                        <p:attrNameLst>
                                          <p:attrName>style.visibility</p:attrName>
                                        </p:attrNameLst>
                                      </p:cBhvr>
                                      <p:to>
                                        <p:strVal val="visible"/>
                                      </p:to>
                                    </p:set>
                                    <p:animEffect transition="in" filter="dissolve">
                                      <p:cBhvr>
                                        <p:cTn id="104" dur="500"/>
                                        <p:tgtEl>
                                          <p:spTgt spid="114">
                                            <p:txEl>
                                              <p:pRg st="0" end="0"/>
                                            </p:txEl>
                                          </p:spTgt>
                                        </p:tgtEl>
                                      </p:cBhvr>
                                    </p:animEffect>
                                  </p:childTnLst>
                                </p:cTn>
                              </p:par>
                              <p:par>
                                <p:cTn id="105" presetID="9" presetClass="entr" presetSubtype="0" fill="hold" grpId="0" nodeType="withEffect" nodePh="1">
                                  <p:stCondLst>
                                    <p:cond delay="0"/>
                                  </p:stCondLst>
                                  <p:endCondLst>
                                    <p:cond evt="begin" delay="0">
                                      <p:tn val="105"/>
                                    </p:cond>
                                  </p:endCondLst>
                                  <p:childTnLst>
                                    <p:set>
                                      <p:cBhvr>
                                        <p:cTn id="106" dur="1" fill="hold">
                                          <p:stCondLst>
                                            <p:cond delay="0"/>
                                          </p:stCondLst>
                                        </p:cTn>
                                        <p:tgtEl>
                                          <p:spTgt spid="115">
                                            <p:txEl>
                                              <p:pRg st="0" end="0"/>
                                            </p:txEl>
                                          </p:spTgt>
                                        </p:tgtEl>
                                        <p:attrNameLst>
                                          <p:attrName>style.visibility</p:attrName>
                                        </p:attrNameLst>
                                      </p:cBhvr>
                                      <p:to>
                                        <p:strVal val="visible"/>
                                      </p:to>
                                    </p:set>
                                    <p:animEffect transition="in" filter="dissolve">
                                      <p:cBhvr>
                                        <p:cTn id="107"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advAuto="0"/>
      <p:bldP spid="2" grpId="0" animBg="1" advAuto="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10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0"/>
                        </p:tgtEl>
                        <p:attrNameLst>
                          <p:attrName>style.visibility</p:attrName>
                        </p:attrNameLst>
                      </p:cBhvr>
                      <p:to>
                        <p:strVal val="visible"/>
                      </p:to>
                    </p:set>
                    <p:animEffect transition="in" filter="dissolve">
                      <p:cBhvr>
                        <p:cTn dur="500"/>
                        <p:tgtEl>
                          <p:spTgt spid="100"/>
                        </p:tgtEl>
                      </p:cBhvr>
                    </p:animEffect>
                  </p:childTnLst>
                </p:cTn>
              </p:par>
            </p:tnLst>
          </p:tmpl>
        </p:tmplLst>
      </p:bldP>
      <p:bldP spid="10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1"/>
                        </p:tgtEl>
                        <p:attrNameLst>
                          <p:attrName>style.visibility</p:attrName>
                        </p:attrNameLst>
                      </p:cBhvr>
                      <p:to>
                        <p:strVal val="visible"/>
                      </p:to>
                    </p:set>
                    <p:animEffect transition="in" filter="dissolve">
                      <p:cBhvr>
                        <p:cTn dur="500"/>
                        <p:tgtEl>
                          <p:spTgt spid="101"/>
                        </p:tgtEl>
                      </p:cBhvr>
                    </p:animEffect>
                  </p:childTnLst>
                </p:cTn>
              </p:par>
            </p:tnLst>
          </p:tmpl>
        </p:tmplLst>
      </p:bldP>
      <p:bldP spid="10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6"/>
                        </p:tgtEl>
                        <p:attrNameLst>
                          <p:attrName>style.visibility</p:attrName>
                        </p:attrNameLst>
                      </p:cBhvr>
                      <p:to>
                        <p:strVal val="visible"/>
                      </p:to>
                    </p:set>
                    <p:animEffect transition="in" filter="dissolve">
                      <p:cBhvr>
                        <p:cTn dur="500"/>
                        <p:tgtEl>
                          <p:spTgt spid="106"/>
                        </p:tgtEl>
                      </p:cBhvr>
                    </p:animEffect>
                  </p:childTnLst>
                </p:cTn>
              </p:par>
            </p:tnLst>
          </p:tmpl>
        </p:tmplLst>
      </p:bldP>
      <p:bldP spid="10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7"/>
                        </p:tgtEl>
                        <p:attrNameLst>
                          <p:attrName>style.visibility</p:attrName>
                        </p:attrNameLst>
                      </p:cBhvr>
                      <p:to>
                        <p:strVal val="visible"/>
                      </p:to>
                    </p:set>
                    <p:animEffect transition="in" filter="dissolve">
                      <p:cBhvr>
                        <p:cTn dur="500"/>
                        <p:tgtEl>
                          <p:spTgt spid="107"/>
                        </p:tgtEl>
                      </p:cBhvr>
                    </p:animEffect>
                  </p:childTnLst>
                </p:cTn>
              </p:par>
            </p:tnLst>
          </p:tmpl>
        </p:tmplLst>
      </p:bldP>
      <p:bldP spid="10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8"/>
                        </p:tgtEl>
                        <p:attrNameLst>
                          <p:attrName>style.visibility</p:attrName>
                        </p:attrNameLst>
                      </p:cBhvr>
                      <p:to>
                        <p:strVal val="visible"/>
                      </p:to>
                    </p:set>
                    <p:animEffect transition="in" filter="dissolve">
                      <p:cBhvr>
                        <p:cTn dur="500"/>
                        <p:tgtEl>
                          <p:spTgt spid="108"/>
                        </p:tgtEl>
                      </p:cBhvr>
                    </p:animEffect>
                  </p:childTnLst>
                </p:cTn>
              </p:par>
            </p:tnLst>
          </p:tmpl>
        </p:tmplLst>
      </p:bldP>
      <p:bldP spid="109"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9"/>
                        </p:tgtEl>
                        <p:attrNameLst>
                          <p:attrName>style.visibility</p:attrName>
                        </p:attrNameLst>
                      </p:cBhvr>
                      <p:to>
                        <p:strVal val="visible"/>
                      </p:to>
                    </p:set>
                    <p:animEffect transition="in" filter="dissolve">
                      <p:cBhvr>
                        <p:cTn dur="500"/>
                        <p:tgtEl>
                          <p:spTgt spid="109"/>
                        </p:tgtEl>
                      </p:cBhvr>
                    </p:animEffect>
                  </p:childTnLst>
                </p:cTn>
              </p:par>
            </p:tnLst>
          </p:tmpl>
        </p:tmplLst>
      </p:bldP>
      <p:bldP spid="1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0"/>
                        </p:tgtEl>
                        <p:attrNameLst>
                          <p:attrName>style.visibility</p:attrName>
                        </p:attrNameLst>
                      </p:cBhvr>
                      <p:to>
                        <p:strVal val="visible"/>
                      </p:to>
                    </p:set>
                    <p:animEffect transition="in" filter="dissolve">
                      <p:cBhvr>
                        <p:cTn dur="500"/>
                        <p:tgtEl>
                          <p:spTgt spid="110"/>
                        </p:tgtEl>
                      </p:cBhvr>
                    </p:animEffect>
                  </p:childTnLst>
                </p:cTn>
              </p:par>
            </p:tnLst>
          </p:tmpl>
        </p:tmplLst>
      </p:bldP>
      <p:bldP spid="11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1"/>
                        </p:tgtEl>
                        <p:attrNameLst>
                          <p:attrName>style.visibility</p:attrName>
                        </p:attrNameLst>
                      </p:cBhvr>
                      <p:to>
                        <p:strVal val="visible"/>
                      </p:to>
                    </p:set>
                    <p:animEffect transition="in" filter="dissolve">
                      <p:cBhvr>
                        <p:cTn dur="500"/>
                        <p:tgtEl>
                          <p:spTgt spid="111"/>
                        </p:tgtEl>
                      </p:cBhvr>
                    </p:animEffect>
                  </p:childTnLst>
                </p:cTn>
              </p:par>
            </p:tnLst>
          </p:tmpl>
        </p:tmplLst>
      </p:bldP>
      <p:bldP spid="11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2"/>
                        </p:tgtEl>
                        <p:attrNameLst>
                          <p:attrName>style.visibility</p:attrName>
                        </p:attrNameLst>
                      </p:cBhvr>
                      <p:to>
                        <p:strVal val="visible"/>
                      </p:to>
                    </p:set>
                    <p:animEffect transition="in" filter="dissolve">
                      <p:cBhvr>
                        <p:cTn dur="500"/>
                        <p:tgtEl>
                          <p:spTgt spid="112"/>
                        </p:tgtEl>
                      </p:cBhvr>
                    </p:animEffect>
                  </p:childTnLst>
                </p:cTn>
              </p:par>
            </p:tnLst>
          </p:tmpl>
        </p:tmplLst>
      </p:bldP>
      <p:bldP spid="113"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3"/>
                        </p:tgtEl>
                        <p:attrNameLst>
                          <p:attrName>style.visibility</p:attrName>
                        </p:attrNameLst>
                      </p:cBhvr>
                      <p:to>
                        <p:strVal val="visible"/>
                      </p:to>
                    </p:set>
                    <p:animEffect transition="in" filter="dissolve">
                      <p:cBhvr>
                        <p:cTn dur="500"/>
                        <p:tgtEl>
                          <p:spTgt spid="113"/>
                        </p:tgtEl>
                      </p:cBhvr>
                    </p:animEffect>
                  </p:childTnLst>
                </p:cTn>
              </p:par>
            </p:tnLst>
          </p:tmpl>
        </p:tmplLst>
      </p:bldP>
      <p:bldP spid="11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4"/>
                        </p:tgtEl>
                        <p:attrNameLst>
                          <p:attrName>style.visibility</p:attrName>
                        </p:attrNameLst>
                      </p:cBhvr>
                      <p:to>
                        <p:strVal val="visible"/>
                      </p:to>
                    </p:set>
                    <p:animEffect transition="in" filter="dissolve">
                      <p:cBhvr>
                        <p:cTn dur="500"/>
                        <p:tgtEl>
                          <p:spTgt spid="114"/>
                        </p:tgtEl>
                      </p:cBhvr>
                    </p:animEffect>
                  </p:childTnLst>
                </p:cTn>
              </p:par>
            </p:tnLst>
          </p:tmpl>
        </p:tmplLst>
      </p:bldP>
      <p:bldP spid="115"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5"/>
                        </p:tgtEl>
                        <p:attrNameLst>
                          <p:attrName>style.visibility</p:attrName>
                        </p:attrNameLst>
                      </p:cBhvr>
                      <p:to>
                        <p:strVal val="visible"/>
                      </p:to>
                    </p:set>
                    <p:animEffect transition="in" filter="dissolve">
                      <p:cBhvr>
                        <p:cTn dur="500"/>
                        <p:tgtEl>
                          <p:spTgt spid="115"/>
                        </p:tgtEl>
                      </p:cBhvr>
                    </p:animEffect>
                  </p:childTnLst>
                </p:cTn>
              </p:par>
            </p:tnLst>
          </p:tmpl>
        </p:tmplLst>
      </p:bldP>
      <p:bldP spid="11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6"/>
                        </p:tgtEl>
                        <p:attrNameLst>
                          <p:attrName>style.visibility</p:attrName>
                        </p:attrNameLst>
                      </p:cBhvr>
                      <p:to>
                        <p:strVal val="visible"/>
                      </p:to>
                    </p:set>
                    <p:animEffect transition="in" filter="dissolve">
                      <p:cBhvr>
                        <p:cTn dur="500"/>
                        <p:tgtEl>
                          <p:spTgt spid="116"/>
                        </p:tgtEl>
                      </p:cBhvr>
                    </p:animEffect>
                  </p:childTnLst>
                </p:cTn>
              </p:par>
            </p:tnLst>
          </p:tmpl>
        </p:tmplLst>
      </p:bldP>
      <p:bldP spid="11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7"/>
                        </p:tgtEl>
                        <p:attrNameLst>
                          <p:attrName>style.visibility</p:attrName>
                        </p:attrNameLst>
                      </p:cBhvr>
                      <p:to>
                        <p:strVal val="visible"/>
                      </p:to>
                    </p:set>
                    <p:animEffect transition="in" filter="dissolve">
                      <p:cBhvr>
                        <p:cTn dur="500"/>
                        <p:tgtEl>
                          <p:spTgt spid="11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46" name="phone-black.png"/>
          <p:cNvPicPr/>
          <p:nvPr userDrawn="1"/>
        </p:nvPicPr>
        <p:blipFill>
          <a:blip r:embed="rId2" cstate="print"/>
          <a:stretch>
            <a:fillRect/>
          </a:stretch>
        </p:blipFill>
        <p:spPr>
          <a:xfrm>
            <a:off x="5078677" y="1495425"/>
            <a:ext cx="2031471" cy="4019550"/>
          </a:xfrm>
          <a:prstGeom prst="rect">
            <a:avLst/>
          </a:prstGeom>
          <a:ln w="12700">
            <a:miter lim="400000"/>
          </a:ln>
        </p:spPr>
      </p:pic>
      <p:grpSp>
        <p:nvGrpSpPr>
          <p:cNvPr id="2" name="Group 835"/>
          <p:cNvGrpSpPr/>
          <p:nvPr userDrawn="1"/>
        </p:nvGrpSpPr>
        <p:grpSpPr>
          <a:xfrm>
            <a:off x="7694612" y="2013907"/>
            <a:ext cx="455700" cy="455814"/>
            <a:chOff x="0" y="0"/>
            <a:chExt cx="911635" cy="911627"/>
          </a:xfrm>
        </p:grpSpPr>
        <p:sp>
          <p:nvSpPr>
            <p:cNvPr id="152" name="Shape 833"/>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53" name="Shape 834"/>
            <p:cNvSpPr/>
            <p:nvPr/>
          </p:nvSpPr>
          <p:spPr>
            <a:xfrm>
              <a:off x="287863" y="322425"/>
              <a:ext cx="335910" cy="239927"/>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718"/>
          <p:cNvGrpSpPr/>
          <p:nvPr userDrawn="1"/>
        </p:nvGrpSpPr>
        <p:grpSpPr>
          <a:xfrm>
            <a:off x="4038525" y="2006289"/>
            <a:ext cx="455687" cy="455814"/>
            <a:chOff x="0" y="0"/>
            <a:chExt cx="911610" cy="911627"/>
          </a:xfrm>
        </p:grpSpPr>
        <p:sp>
          <p:nvSpPr>
            <p:cNvPr id="78" name="Shape 716"/>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9" name="Shape 717"/>
            <p:cNvSpPr/>
            <p:nvPr/>
          </p:nvSpPr>
          <p:spPr>
            <a:xfrm>
              <a:off x="334270" y="282472"/>
              <a:ext cx="243070" cy="335885"/>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8360752" y="200650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8360752" y="225065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5294312" y="2070512"/>
            <a:ext cx="1600200" cy="286937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grpSp>
        <p:nvGrpSpPr>
          <p:cNvPr id="4" name="Group 715"/>
          <p:cNvGrpSpPr/>
          <p:nvPr userDrawn="1"/>
        </p:nvGrpSpPr>
        <p:grpSpPr>
          <a:xfrm>
            <a:off x="4038472" y="4538461"/>
            <a:ext cx="455691" cy="455814"/>
            <a:chOff x="0" y="0"/>
            <a:chExt cx="911618" cy="911627"/>
          </a:xfrm>
        </p:grpSpPr>
        <p:sp>
          <p:nvSpPr>
            <p:cNvPr id="75" name="Shape 713"/>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6" name="Shape 714"/>
            <p:cNvSpPr/>
            <p:nvPr/>
          </p:nvSpPr>
          <p:spPr>
            <a:xfrm>
              <a:off x="325844" y="282472"/>
              <a:ext cx="259931" cy="33588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721"/>
          <p:cNvGrpSpPr/>
          <p:nvPr userDrawn="1"/>
        </p:nvGrpSpPr>
        <p:grpSpPr>
          <a:xfrm>
            <a:off x="7699128" y="3694403"/>
            <a:ext cx="455701" cy="455815"/>
            <a:chOff x="-1" y="-1"/>
            <a:chExt cx="911637" cy="911629"/>
          </a:xfrm>
        </p:grpSpPr>
        <p:sp>
          <p:nvSpPr>
            <p:cNvPr id="81" name="Shape 719"/>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2" name="Shape 720"/>
            <p:cNvSpPr/>
            <p:nvPr/>
          </p:nvSpPr>
          <p:spPr>
            <a:xfrm>
              <a:off x="287861" y="287871"/>
              <a:ext cx="335911" cy="335886"/>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6" name="Group 727"/>
          <p:cNvGrpSpPr/>
          <p:nvPr userDrawn="1"/>
        </p:nvGrpSpPr>
        <p:grpSpPr>
          <a:xfrm>
            <a:off x="7699138" y="4538461"/>
            <a:ext cx="455681" cy="455815"/>
            <a:chOff x="-1" y="0"/>
            <a:chExt cx="911598" cy="911628"/>
          </a:xfrm>
        </p:grpSpPr>
        <p:sp>
          <p:nvSpPr>
            <p:cNvPr id="87" name="Shape 725"/>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8" name="Shape 726"/>
            <p:cNvSpPr/>
            <p:nvPr/>
          </p:nvSpPr>
          <p:spPr>
            <a:xfrm>
              <a:off x="287844" y="306407"/>
              <a:ext cx="335911" cy="29881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7" name="Group 730"/>
          <p:cNvGrpSpPr/>
          <p:nvPr userDrawn="1"/>
        </p:nvGrpSpPr>
        <p:grpSpPr>
          <a:xfrm>
            <a:off x="7699138" y="2850347"/>
            <a:ext cx="455681" cy="455815"/>
            <a:chOff x="0" y="0"/>
            <a:chExt cx="911598" cy="911629"/>
          </a:xfrm>
        </p:grpSpPr>
        <p:sp>
          <p:nvSpPr>
            <p:cNvPr id="90" name="Shape 728"/>
            <p:cNvSpPr/>
            <p:nvPr/>
          </p:nvSpPr>
          <p:spPr>
            <a:xfrm>
              <a:off x="0" y="0"/>
              <a:ext cx="911598" cy="911629"/>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1" name="Shape 729"/>
            <p:cNvSpPr/>
            <p:nvPr/>
          </p:nvSpPr>
          <p:spPr>
            <a:xfrm>
              <a:off x="285188" y="305676"/>
              <a:ext cx="341220" cy="300278"/>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8" name="Group 733"/>
          <p:cNvGrpSpPr/>
          <p:nvPr userDrawn="1"/>
        </p:nvGrpSpPr>
        <p:grpSpPr>
          <a:xfrm>
            <a:off x="4038472" y="2850347"/>
            <a:ext cx="455691" cy="455814"/>
            <a:chOff x="0" y="0"/>
            <a:chExt cx="911618" cy="911627"/>
          </a:xfrm>
        </p:grpSpPr>
        <p:sp>
          <p:nvSpPr>
            <p:cNvPr id="94" name="Shape 731"/>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5" name="Shape 732"/>
            <p:cNvSpPr/>
            <p:nvPr/>
          </p:nvSpPr>
          <p:spPr>
            <a:xfrm>
              <a:off x="287277" y="355105"/>
              <a:ext cx="337065" cy="20223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11" name="Group 736"/>
          <p:cNvGrpSpPr/>
          <p:nvPr userDrawn="1"/>
        </p:nvGrpSpPr>
        <p:grpSpPr>
          <a:xfrm>
            <a:off x="4038474" y="3694404"/>
            <a:ext cx="455687" cy="455814"/>
            <a:chOff x="0" y="0"/>
            <a:chExt cx="911610" cy="911627"/>
          </a:xfrm>
        </p:grpSpPr>
        <p:sp>
          <p:nvSpPr>
            <p:cNvPr id="97" name="Shape 734"/>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8" name="Shape 735"/>
            <p:cNvSpPr/>
            <p:nvPr/>
          </p:nvSpPr>
          <p:spPr>
            <a:xfrm>
              <a:off x="344357" y="315715"/>
              <a:ext cx="222897" cy="2801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00" name="Content Placeholder 20"/>
          <p:cNvSpPr>
            <a:spLocks noGrp="1"/>
          </p:cNvSpPr>
          <p:nvPr>
            <p:ph sz="quarter" idx="24"/>
          </p:nvPr>
        </p:nvSpPr>
        <p:spPr>
          <a:xfrm>
            <a:off x="2399307" y="200650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1" name="Text Placeholder 17"/>
          <p:cNvSpPr>
            <a:spLocks noGrp="1"/>
          </p:cNvSpPr>
          <p:nvPr>
            <p:ph type="body" sz="quarter" idx="25"/>
          </p:nvPr>
        </p:nvSpPr>
        <p:spPr>
          <a:xfrm>
            <a:off x="1686519" y="225065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6" name="Content Placeholder 20"/>
          <p:cNvSpPr>
            <a:spLocks noGrp="1"/>
          </p:cNvSpPr>
          <p:nvPr>
            <p:ph sz="quarter" idx="26"/>
          </p:nvPr>
        </p:nvSpPr>
        <p:spPr>
          <a:xfrm>
            <a:off x="8360752" y="285955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7" name="Text Placeholder 17"/>
          <p:cNvSpPr>
            <a:spLocks noGrp="1"/>
          </p:cNvSpPr>
          <p:nvPr>
            <p:ph type="body" sz="quarter" idx="27"/>
          </p:nvPr>
        </p:nvSpPr>
        <p:spPr>
          <a:xfrm>
            <a:off x="8360752" y="310370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8" name="Content Placeholder 20"/>
          <p:cNvSpPr>
            <a:spLocks noGrp="1"/>
          </p:cNvSpPr>
          <p:nvPr>
            <p:ph sz="quarter" idx="28"/>
          </p:nvPr>
        </p:nvSpPr>
        <p:spPr>
          <a:xfrm>
            <a:off x="2399307" y="285955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9" name="Text Placeholder 17"/>
          <p:cNvSpPr>
            <a:spLocks noGrp="1"/>
          </p:cNvSpPr>
          <p:nvPr>
            <p:ph type="body" sz="quarter" idx="29"/>
          </p:nvPr>
        </p:nvSpPr>
        <p:spPr>
          <a:xfrm>
            <a:off x="1686519" y="310370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0" name="Content Placeholder 20"/>
          <p:cNvSpPr>
            <a:spLocks noGrp="1"/>
          </p:cNvSpPr>
          <p:nvPr>
            <p:ph sz="quarter" idx="30"/>
          </p:nvPr>
        </p:nvSpPr>
        <p:spPr>
          <a:xfrm>
            <a:off x="8360752" y="369440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1" name="Text Placeholder 17"/>
          <p:cNvSpPr>
            <a:spLocks noGrp="1"/>
          </p:cNvSpPr>
          <p:nvPr>
            <p:ph type="body" sz="quarter" idx="31"/>
          </p:nvPr>
        </p:nvSpPr>
        <p:spPr>
          <a:xfrm>
            <a:off x="8360752" y="393855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2" name="Content Placeholder 20"/>
          <p:cNvSpPr>
            <a:spLocks noGrp="1"/>
          </p:cNvSpPr>
          <p:nvPr>
            <p:ph sz="quarter" idx="32"/>
          </p:nvPr>
        </p:nvSpPr>
        <p:spPr>
          <a:xfrm>
            <a:off x="2399307" y="369440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3" name="Text Placeholder 17"/>
          <p:cNvSpPr>
            <a:spLocks noGrp="1"/>
          </p:cNvSpPr>
          <p:nvPr>
            <p:ph type="body" sz="quarter" idx="33"/>
          </p:nvPr>
        </p:nvSpPr>
        <p:spPr>
          <a:xfrm>
            <a:off x="1686519" y="393855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4" name="Content Placeholder 20"/>
          <p:cNvSpPr>
            <a:spLocks noGrp="1"/>
          </p:cNvSpPr>
          <p:nvPr>
            <p:ph sz="quarter" idx="34"/>
          </p:nvPr>
        </p:nvSpPr>
        <p:spPr>
          <a:xfrm>
            <a:off x="8360752" y="454745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5" name="Text Placeholder 17"/>
          <p:cNvSpPr>
            <a:spLocks noGrp="1"/>
          </p:cNvSpPr>
          <p:nvPr>
            <p:ph type="body" sz="quarter" idx="35"/>
          </p:nvPr>
        </p:nvSpPr>
        <p:spPr>
          <a:xfrm>
            <a:off x="8360752" y="479160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6" name="Content Placeholder 20"/>
          <p:cNvSpPr>
            <a:spLocks noGrp="1"/>
          </p:cNvSpPr>
          <p:nvPr>
            <p:ph sz="quarter" idx="36"/>
          </p:nvPr>
        </p:nvSpPr>
        <p:spPr>
          <a:xfrm>
            <a:off x="2399307" y="454745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7" name="Text Placeholder 17"/>
          <p:cNvSpPr>
            <a:spLocks noGrp="1"/>
          </p:cNvSpPr>
          <p:nvPr>
            <p:ph type="body" sz="quarter" idx="37"/>
          </p:nvPr>
        </p:nvSpPr>
        <p:spPr>
          <a:xfrm>
            <a:off x="1686519" y="479160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388111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00">
                                            <p:txEl>
                                              <p:pRg st="0" end="0"/>
                                            </p:txEl>
                                          </p:spTgt>
                                        </p:tgtEl>
                                        <p:attrNameLst>
                                          <p:attrName>style.visibility</p:attrName>
                                        </p:attrNameLst>
                                      </p:cBhvr>
                                      <p:to>
                                        <p:strVal val="visible"/>
                                      </p:to>
                                    </p:set>
                                    <p:animEffect transition="in" filter="dissolve">
                                      <p:cBhvr>
                                        <p:cTn id="23" dur="500"/>
                                        <p:tgtEl>
                                          <p:spTgt spid="100">
                                            <p:txEl>
                                              <p:pRg st="0" end="0"/>
                                            </p:txEl>
                                          </p:spTgt>
                                        </p:tgtEl>
                                      </p:cBhvr>
                                    </p:animEffect>
                                  </p:childTnLst>
                                </p:cTn>
                              </p:par>
                              <p:par>
                                <p:cTn id="24" presetID="9" presetClass="entr" presetSubtype="0" fill="hold" grpId="0" nodeType="withEffect" nodePh="1">
                                  <p:stCondLst>
                                    <p:cond delay="0"/>
                                  </p:stCondLst>
                                  <p:endCondLst>
                                    <p:cond evt="begin" delay="0">
                                      <p:tn val="24"/>
                                    </p:cond>
                                  </p:endCondLst>
                                  <p:childTnLst>
                                    <p:set>
                                      <p:cBhvr>
                                        <p:cTn id="25" dur="1" fill="hold">
                                          <p:stCondLst>
                                            <p:cond delay="0"/>
                                          </p:stCondLst>
                                        </p:cTn>
                                        <p:tgtEl>
                                          <p:spTgt spid="101">
                                            <p:txEl>
                                              <p:pRg st="0" end="0"/>
                                            </p:txEl>
                                          </p:spTgt>
                                        </p:tgtEl>
                                        <p:attrNameLst>
                                          <p:attrName>style.visibility</p:attrName>
                                        </p:attrNameLst>
                                      </p:cBhvr>
                                      <p:to>
                                        <p:strVal val="visible"/>
                                      </p:to>
                                    </p:set>
                                    <p:animEffect transition="in" filter="dissolve">
                                      <p:cBhvr>
                                        <p:cTn id="26" dur="500"/>
                                        <p:tgtEl>
                                          <p:spTgt spid="101">
                                            <p:txEl>
                                              <p:pRg st="0" end="0"/>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8">
                                            <p:txEl>
                                              <p:pRg st="0" end="0"/>
                                            </p:txEl>
                                          </p:spTgt>
                                        </p:tgtEl>
                                        <p:attrNameLst>
                                          <p:attrName>style.visibility</p:attrName>
                                        </p:attrNameLst>
                                      </p:cBhvr>
                                      <p:to>
                                        <p:strVal val="visible"/>
                                      </p:to>
                                    </p:set>
                                    <p:animEffect transition="in" filter="dissolve">
                                      <p:cBhvr>
                                        <p:cTn id="34" dur="500"/>
                                        <p:tgtEl>
                                          <p:spTgt spid="108">
                                            <p:txEl>
                                              <p:pRg st="0" end="0"/>
                                            </p:txEl>
                                          </p:spTgt>
                                        </p:tgtEl>
                                      </p:cBhvr>
                                    </p:animEffect>
                                  </p:childTnLst>
                                </p:cTn>
                              </p:par>
                              <p:par>
                                <p:cTn id="35" presetID="9" presetClass="entr" presetSubtype="0" fill="hold" grpId="0" nodeType="withEffect" nodePh="1">
                                  <p:stCondLst>
                                    <p:cond delay="0"/>
                                  </p:stCondLst>
                                  <p:endCondLst>
                                    <p:cond evt="begin" delay="0">
                                      <p:tn val="35"/>
                                    </p:cond>
                                  </p:endCondLst>
                                  <p:childTnLst>
                                    <p:set>
                                      <p:cBhvr>
                                        <p:cTn id="36" dur="1" fill="hold">
                                          <p:stCondLst>
                                            <p:cond delay="0"/>
                                          </p:stCondLst>
                                        </p:cTn>
                                        <p:tgtEl>
                                          <p:spTgt spid="109">
                                            <p:txEl>
                                              <p:pRg st="0" end="0"/>
                                            </p:txEl>
                                          </p:spTgt>
                                        </p:tgtEl>
                                        <p:attrNameLst>
                                          <p:attrName>style.visibility</p:attrName>
                                        </p:attrNameLst>
                                      </p:cBhvr>
                                      <p:to>
                                        <p:strVal val="visible"/>
                                      </p:to>
                                    </p:set>
                                    <p:animEffect transition="in" filter="dissolve">
                                      <p:cBhvr>
                                        <p:cTn id="37" dur="500"/>
                                        <p:tgtEl>
                                          <p:spTgt spid="109">
                                            <p:txEl>
                                              <p:pRg st="0" end="0"/>
                                            </p:txEl>
                                          </p:spTgt>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00"/>
                            </p:stCondLst>
                            <p:childTnLst>
                              <p:par>
                                <p:cTn id="43" presetID="9" presetClass="entr" presetSubtype="0" fill="hold" grpId="0" nodeType="afterEffect" nodePh="1">
                                  <p:stCondLst>
                                    <p:cond delay="0"/>
                                  </p:stCondLst>
                                  <p:endCondLst>
                                    <p:cond evt="begin" delay="0">
                                      <p:tn val="43"/>
                                    </p:cond>
                                  </p:endCondLst>
                                  <p:childTnLst>
                                    <p:set>
                                      <p:cBhvr>
                                        <p:cTn id="44" dur="1" fill="hold">
                                          <p:stCondLst>
                                            <p:cond delay="0"/>
                                          </p:stCondLst>
                                        </p:cTn>
                                        <p:tgtEl>
                                          <p:spTgt spid="112">
                                            <p:txEl>
                                              <p:pRg st="0" end="0"/>
                                            </p:txEl>
                                          </p:spTgt>
                                        </p:tgtEl>
                                        <p:attrNameLst>
                                          <p:attrName>style.visibility</p:attrName>
                                        </p:attrNameLst>
                                      </p:cBhvr>
                                      <p:to>
                                        <p:strVal val="visible"/>
                                      </p:to>
                                    </p:set>
                                    <p:animEffect transition="in" filter="dissolve">
                                      <p:cBhvr>
                                        <p:cTn id="45" dur="500"/>
                                        <p:tgtEl>
                                          <p:spTgt spid="112">
                                            <p:txEl>
                                              <p:pRg st="0" end="0"/>
                                            </p:txEl>
                                          </p:spTgt>
                                        </p:tgtEl>
                                      </p:cBhvr>
                                    </p:animEffect>
                                  </p:childTnLst>
                                </p:cTn>
                              </p:par>
                              <p:par>
                                <p:cTn id="46" presetID="9" presetClass="entr" presetSubtype="0" fill="hold" grpId="0" nodeType="withEffect" nodePh="1">
                                  <p:stCondLst>
                                    <p:cond delay="0"/>
                                  </p:stCondLst>
                                  <p:endCondLst>
                                    <p:cond evt="begin" delay="0">
                                      <p:tn val="46"/>
                                    </p:cond>
                                  </p:endCondLst>
                                  <p:childTnLst>
                                    <p:set>
                                      <p:cBhvr>
                                        <p:cTn id="47" dur="1" fill="hold">
                                          <p:stCondLst>
                                            <p:cond delay="0"/>
                                          </p:stCondLst>
                                        </p:cTn>
                                        <p:tgtEl>
                                          <p:spTgt spid="113">
                                            <p:txEl>
                                              <p:pRg st="0" end="0"/>
                                            </p:txEl>
                                          </p:spTgt>
                                        </p:tgtEl>
                                        <p:attrNameLst>
                                          <p:attrName>style.visibility</p:attrName>
                                        </p:attrNameLst>
                                      </p:cBhvr>
                                      <p:to>
                                        <p:strVal val="visible"/>
                                      </p:to>
                                    </p:set>
                                    <p:animEffect transition="in" filter="dissolve">
                                      <p:cBhvr>
                                        <p:cTn id="48" dur="500"/>
                                        <p:tgtEl>
                                          <p:spTgt spid="113">
                                            <p:txEl>
                                              <p:pRg st="0" end="0"/>
                                            </p:txEl>
                                          </p:spTgt>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par>
                          <p:cTn id="53" fill="hold">
                            <p:stCondLst>
                              <p:cond delay="5000"/>
                            </p:stCondLst>
                            <p:childTnLst>
                              <p:par>
                                <p:cTn id="54" presetID="9" presetClass="entr" presetSubtype="0" fill="hold" grpId="0" nodeType="afterEffect" nodePh="1">
                                  <p:stCondLst>
                                    <p:cond delay="0"/>
                                  </p:stCondLst>
                                  <p:endCondLst>
                                    <p:cond evt="begin" delay="0">
                                      <p:tn val="54"/>
                                    </p:cond>
                                  </p:endCondLst>
                                  <p:childTnLst>
                                    <p:set>
                                      <p:cBhvr>
                                        <p:cTn id="55" dur="1" fill="hold">
                                          <p:stCondLst>
                                            <p:cond delay="0"/>
                                          </p:stCondLst>
                                        </p:cTn>
                                        <p:tgtEl>
                                          <p:spTgt spid="116">
                                            <p:txEl>
                                              <p:pRg st="0" end="0"/>
                                            </p:txEl>
                                          </p:spTgt>
                                        </p:tgtEl>
                                        <p:attrNameLst>
                                          <p:attrName>style.visibility</p:attrName>
                                        </p:attrNameLst>
                                      </p:cBhvr>
                                      <p:to>
                                        <p:strVal val="visible"/>
                                      </p:to>
                                    </p:set>
                                    <p:animEffect transition="in" filter="dissolve">
                                      <p:cBhvr>
                                        <p:cTn id="56" dur="500"/>
                                        <p:tgtEl>
                                          <p:spTgt spid="116">
                                            <p:txEl>
                                              <p:pRg st="0" end="0"/>
                                            </p:txEl>
                                          </p:spTgt>
                                        </p:tgtEl>
                                      </p:cBhvr>
                                    </p:animEffect>
                                  </p:childTnLst>
                                </p:cTn>
                              </p:par>
                              <p:par>
                                <p:cTn id="57" presetID="9" presetClass="entr" presetSubtype="0" fill="hold" grpId="0" nodeType="withEffect" nodePh="1">
                                  <p:stCondLst>
                                    <p:cond delay="0"/>
                                  </p:stCondLst>
                                  <p:endCondLst>
                                    <p:cond evt="begin" delay="0">
                                      <p:tn val="57"/>
                                    </p:cond>
                                  </p:endCondLst>
                                  <p:childTnLst>
                                    <p:set>
                                      <p:cBhvr>
                                        <p:cTn id="58" dur="1" fill="hold">
                                          <p:stCondLst>
                                            <p:cond delay="0"/>
                                          </p:stCondLst>
                                        </p:cTn>
                                        <p:tgtEl>
                                          <p:spTgt spid="117">
                                            <p:txEl>
                                              <p:pRg st="0" end="0"/>
                                            </p:txEl>
                                          </p:spTgt>
                                        </p:tgtEl>
                                        <p:attrNameLst>
                                          <p:attrName>style.visibility</p:attrName>
                                        </p:attrNameLst>
                                      </p:cBhvr>
                                      <p:to>
                                        <p:strVal val="visible"/>
                                      </p:to>
                                    </p:set>
                                    <p:animEffect transition="in" filter="dissolve">
                                      <p:cBhvr>
                                        <p:cTn id="59" dur="500"/>
                                        <p:tgtEl>
                                          <p:spTgt spid="117">
                                            <p:txEl>
                                              <p:pRg st="0" end="0"/>
                                            </p:txEl>
                                          </p:spTgt>
                                        </p:tgtEl>
                                      </p:cBhvr>
                                    </p:animEffect>
                                  </p:childTnLst>
                                </p:cTn>
                              </p:par>
                            </p:childTnLst>
                          </p:cTn>
                        </p:par>
                        <p:par>
                          <p:cTn id="60" fill="hold">
                            <p:stCondLst>
                              <p:cond delay="5500"/>
                            </p:stCondLst>
                            <p:childTnLst>
                              <p:par>
                                <p:cTn id="61" presetID="10" presetClass="entr" presetSubtype="0" fill="hold" grpId="0" nodeType="afterEffect">
                                  <p:stCondLst>
                                    <p:cond delay="0"/>
                                  </p:stCondLst>
                                  <p:iterate>
                                    <p:tmAbs val="0"/>
                                  </p:iterate>
                                  <p:childTnLst>
                                    <p:set>
                                      <p:cBhvr>
                                        <p:cTn id="62" fill="hold"/>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6000"/>
                            </p:stCondLst>
                            <p:childTnLst>
                              <p:par>
                                <p:cTn id="65" presetID="9" presetClass="entr" presetSubtype="0" fill="hold" grpId="0" nodeType="afterEffect" nodePh="1">
                                  <p:stCondLst>
                                    <p:cond delay="0"/>
                                  </p:stCondLst>
                                  <p:endCondLst>
                                    <p:cond evt="begin" delay="0">
                                      <p:tn val="65"/>
                                    </p:cond>
                                  </p:endCondLst>
                                  <p:childTnLst>
                                    <p:set>
                                      <p:cBhvr>
                                        <p:cTn id="66" dur="1" fill="hold">
                                          <p:stCondLst>
                                            <p:cond delay="0"/>
                                          </p:stCondLst>
                                        </p:cTn>
                                        <p:tgtEl>
                                          <p:spTgt spid="9">
                                            <p:txEl>
                                              <p:pRg st="0" end="0"/>
                                            </p:txEl>
                                          </p:spTgt>
                                        </p:tgtEl>
                                        <p:attrNameLst>
                                          <p:attrName>style.visibility</p:attrName>
                                        </p:attrNameLst>
                                      </p:cBhvr>
                                      <p:to>
                                        <p:strVal val="visible"/>
                                      </p:to>
                                    </p:set>
                                    <p:animEffect transition="in" filter="dissolve">
                                      <p:cBhvr>
                                        <p:cTn id="67" dur="500"/>
                                        <p:tgtEl>
                                          <p:spTgt spid="9">
                                            <p:txEl>
                                              <p:pRg st="0" end="0"/>
                                            </p:txEl>
                                          </p:spTgt>
                                        </p:tgtEl>
                                      </p:cBhvr>
                                    </p:animEffect>
                                  </p:childTnLst>
                                </p:cTn>
                              </p:par>
                              <p:par>
                                <p:cTn id="68" presetID="9" presetClass="entr" presetSubtype="0" fill="hold" grpId="0" nodeType="withEffect" nodePh="1">
                                  <p:stCondLst>
                                    <p:cond delay="0"/>
                                  </p:stCondLst>
                                  <p:endCondLst>
                                    <p:cond evt="begin" delay="0">
                                      <p:tn val="68"/>
                                    </p:cond>
                                  </p:endCondLst>
                                  <p:childTnLst>
                                    <p:set>
                                      <p:cBhvr>
                                        <p:cTn id="69" dur="1" fill="hold">
                                          <p:stCondLst>
                                            <p:cond delay="0"/>
                                          </p:stCondLst>
                                        </p:cTn>
                                        <p:tgtEl>
                                          <p:spTgt spid="10">
                                            <p:txEl>
                                              <p:pRg st="0" end="0"/>
                                            </p:txEl>
                                          </p:spTgt>
                                        </p:tgtEl>
                                        <p:attrNameLst>
                                          <p:attrName>style.visibility</p:attrName>
                                        </p:attrNameLst>
                                      </p:cBhvr>
                                      <p:to>
                                        <p:strVal val="visible"/>
                                      </p:to>
                                    </p:set>
                                    <p:animEffect transition="in" filter="dissolve">
                                      <p:cBhvr>
                                        <p:cTn id="70" dur="500"/>
                                        <p:tgtEl>
                                          <p:spTgt spid="10">
                                            <p:txEl>
                                              <p:pRg st="0" end="0"/>
                                            </p:txEl>
                                          </p:spTgt>
                                        </p:tgtEl>
                                      </p:cBhvr>
                                    </p:animEffect>
                                  </p:childTnLst>
                                </p:cTn>
                              </p:par>
                            </p:childTnLst>
                          </p:cTn>
                        </p:par>
                        <p:par>
                          <p:cTn id="71" fill="hold">
                            <p:stCondLst>
                              <p:cond delay="6500"/>
                            </p:stCondLst>
                            <p:childTnLst>
                              <p:par>
                                <p:cTn id="72" presetID="10"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par>
                          <p:cTn id="75" fill="hold">
                            <p:stCondLst>
                              <p:cond delay="7000"/>
                            </p:stCondLst>
                            <p:childTnLst>
                              <p:par>
                                <p:cTn id="76" presetID="9" presetClass="entr" presetSubtype="0" fill="hold" grpId="0" nodeType="afterEffect" nodePh="1">
                                  <p:stCondLst>
                                    <p:cond delay="0"/>
                                  </p:stCondLst>
                                  <p:endCondLst>
                                    <p:cond evt="begin" delay="0">
                                      <p:tn val="76"/>
                                    </p:cond>
                                  </p:endCondLst>
                                  <p:childTnLst>
                                    <p:set>
                                      <p:cBhvr>
                                        <p:cTn id="77" dur="1" fill="hold">
                                          <p:stCondLst>
                                            <p:cond delay="0"/>
                                          </p:stCondLst>
                                        </p:cTn>
                                        <p:tgtEl>
                                          <p:spTgt spid="106">
                                            <p:txEl>
                                              <p:pRg st="0" end="0"/>
                                            </p:txEl>
                                          </p:spTgt>
                                        </p:tgtEl>
                                        <p:attrNameLst>
                                          <p:attrName>style.visibility</p:attrName>
                                        </p:attrNameLst>
                                      </p:cBhvr>
                                      <p:to>
                                        <p:strVal val="visible"/>
                                      </p:to>
                                    </p:set>
                                    <p:animEffect transition="in" filter="dissolve">
                                      <p:cBhvr>
                                        <p:cTn id="78" dur="500"/>
                                        <p:tgtEl>
                                          <p:spTgt spid="106">
                                            <p:txEl>
                                              <p:pRg st="0" end="0"/>
                                            </p:txEl>
                                          </p:spTgt>
                                        </p:tgtEl>
                                      </p:cBhvr>
                                    </p:animEffect>
                                  </p:childTnLst>
                                </p:cTn>
                              </p:par>
                              <p:par>
                                <p:cTn id="79" presetID="9" presetClass="entr" presetSubtype="0" fill="hold" grpId="0" nodeType="withEffect" nodePh="1">
                                  <p:stCondLst>
                                    <p:cond delay="0"/>
                                  </p:stCondLst>
                                  <p:endCondLst>
                                    <p:cond evt="begin" delay="0">
                                      <p:tn val="79"/>
                                    </p:cond>
                                  </p:endCondLst>
                                  <p:childTnLst>
                                    <p:set>
                                      <p:cBhvr>
                                        <p:cTn id="80" dur="1" fill="hold">
                                          <p:stCondLst>
                                            <p:cond delay="0"/>
                                          </p:stCondLst>
                                        </p:cTn>
                                        <p:tgtEl>
                                          <p:spTgt spid="107">
                                            <p:txEl>
                                              <p:pRg st="0" end="0"/>
                                            </p:txEl>
                                          </p:spTgt>
                                        </p:tgtEl>
                                        <p:attrNameLst>
                                          <p:attrName>style.visibility</p:attrName>
                                        </p:attrNameLst>
                                      </p:cBhvr>
                                      <p:to>
                                        <p:strVal val="visible"/>
                                      </p:to>
                                    </p:set>
                                    <p:animEffect transition="in" filter="dissolve">
                                      <p:cBhvr>
                                        <p:cTn id="81" dur="500"/>
                                        <p:tgtEl>
                                          <p:spTgt spid="107">
                                            <p:txEl>
                                              <p:pRg st="0" end="0"/>
                                            </p:txEl>
                                          </p:spTgt>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childTnLst>
                          </p:cTn>
                        </p:par>
                        <p:par>
                          <p:cTn id="86" fill="hold">
                            <p:stCondLst>
                              <p:cond delay="8000"/>
                            </p:stCondLst>
                            <p:childTnLst>
                              <p:par>
                                <p:cTn id="87" presetID="9" presetClass="entr" presetSubtype="0" fill="hold" grpId="0" nodeType="afterEffect" nodePh="1">
                                  <p:stCondLst>
                                    <p:cond delay="0"/>
                                  </p:stCondLst>
                                  <p:endCondLst>
                                    <p:cond evt="begin" delay="0">
                                      <p:tn val="87"/>
                                    </p:cond>
                                  </p:endCondLst>
                                  <p:childTnLst>
                                    <p:set>
                                      <p:cBhvr>
                                        <p:cTn id="88" dur="1" fill="hold">
                                          <p:stCondLst>
                                            <p:cond delay="0"/>
                                          </p:stCondLst>
                                        </p:cTn>
                                        <p:tgtEl>
                                          <p:spTgt spid="110">
                                            <p:txEl>
                                              <p:pRg st="0" end="0"/>
                                            </p:txEl>
                                          </p:spTgt>
                                        </p:tgtEl>
                                        <p:attrNameLst>
                                          <p:attrName>style.visibility</p:attrName>
                                        </p:attrNameLst>
                                      </p:cBhvr>
                                      <p:to>
                                        <p:strVal val="visible"/>
                                      </p:to>
                                    </p:set>
                                    <p:animEffect transition="in" filter="dissolve">
                                      <p:cBhvr>
                                        <p:cTn id="89" dur="500"/>
                                        <p:tgtEl>
                                          <p:spTgt spid="110">
                                            <p:txEl>
                                              <p:pRg st="0" end="0"/>
                                            </p:txEl>
                                          </p:spTgt>
                                        </p:tgtEl>
                                      </p:cBhvr>
                                    </p:animEffect>
                                  </p:childTnLst>
                                </p:cTn>
                              </p:par>
                              <p:par>
                                <p:cTn id="90" presetID="9" presetClass="entr" presetSubtype="0" fill="hold" grpId="0" nodeType="withEffect" nodePh="1">
                                  <p:stCondLst>
                                    <p:cond delay="0"/>
                                  </p:stCondLst>
                                  <p:endCondLst>
                                    <p:cond evt="begin" delay="0">
                                      <p:tn val="90"/>
                                    </p:cond>
                                  </p:endCondLst>
                                  <p:childTnLst>
                                    <p:set>
                                      <p:cBhvr>
                                        <p:cTn id="91" dur="1" fill="hold">
                                          <p:stCondLst>
                                            <p:cond delay="0"/>
                                          </p:stCondLst>
                                        </p:cTn>
                                        <p:tgtEl>
                                          <p:spTgt spid="111">
                                            <p:txEl>
                                              <p:pRg st="0" end="0"/>
                                            </p:txEl>
                                          </p:spTgt>
                                        </p:tgtEl>
                                        <p:attrNameLst>
                                          <p:attrName>style.visibility</p:attrName>
                                        </p:attrNameLst>
                                      </p:cBhvr>
                                      <p:to>
                                        <p:strVal val="visible"/>
                                      </p:to>
                                    </p:set>
                                    <p:animEffect transition="in" filter="dissolve">
                                      <p:cBhvr>
                                        <p:cTn id="92" dur="500"/>
                                        <p:tgtEl>
                                          <p:spTgt spid="111">
                                            <p:txEl>
                                              <p:pRg st="0" end="0"/>
                                            </p:txEl>
                                          </p:spTgt>
                                        </p:tgtEl>
                                      </p:cBhvr>
                                    </p:animEffect>
                                  </p:childTnLst>
                                </p:cTn>
                              </p:par>
                            </p:childTnLst>
                          </p:cTn>
                        </p:par>
                        <p:par>
                          <p:cTn id="93" fill="hold">
                            <p:stCondLst>
                              <p:cond delay="8500"/>
                            </p:stCondLst>
                            <p:childTnLst>
                              <p:par>
                                <p:cTn id="94" presetID="10" presetClass="entr" presetSubtype="0" fill="hold" nodeType="after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childTnLst>
                          </p:cTn>
                        </p:par>
                        <p:par>
                          <p:cTn id="97" fill="hold">
                            <p:stCondLst>
                              <p:cond delay="9000"/>
                            </p:stCondLst>
                            <p:childTnLst>
                              <p:par>
                                <p:cTn id="98" presetID="9" presetClass="entr" presetSubtype="0" fill="hold" grpId="0" nodeType="afterEffect" nodePh="1">
                                  <p:stCondLst>
                                    <p:cond delay="0"/>
                                  </p:stCondLst>
                                  <p:endCondLst>
                                    <p:cond evt="begin" delay="0">
                                      <p:tn val="98"/>
                                    </p:cond>
                                  </p:endCondLst>
                                  <p:childTnLst>
                                    <p:set>
                                      <p:cBhvr>
                                        <p:cTn id="99" dur="1" fill="hold">
                                          <p:stCondLst>
                                            <p:cond delay="0"/>
                                          </p:stCondLst>
                                        </p:cTn>
                                        <p:tgtEl>
                                          <p:spTgt spid="114">
                                            <p:txEl>
                                              <p:pRg st="0" end="0"/>
                                            </p:txEl>
                                          </p:spTgt>
                                        </p:tgtEl>
                                        <p:attrNameLst>
                                          <p:attrName>style.visibility</p:attrName>
                                        </p:attrNameLst>
                                      </p:cBhvr>
                                      <p:to>
                                        <p:strVal val="visible"/>
                                      </p:to>
                                    </p:set>
                                    <p:animEffect transition="in" filter="dissolve">
                                      <p:cBhvr>
                                        <p:cTn id="100" dur="500"/>
                                        <p:tgtEl>
                                          <p:spTgt spid="114">
                                            <p:txEl>
                                              <p:pRg st="0" end="0"/>
                                            </p:txEl>
                                          </p:spTgt>
                                        </p:tgtEl>
                                      </p:cBhvr>
                                    </p:animEffect>
                                  </p:childTnLst>
                                </p:cTn>
                              </p:par>
                              <p:par>
                                <p:cTn id="101" presetID="9" presetClass="entr" presetSubtype="0" fill="hold" grpId="0" nodeType="withEffect" nodePh="1">
                                  <p:stCondLst>
                                    <p:cond delay="0"/>
                                  </p:stCondLst>
                                  <p:endCondLst>
                                    <p:cond evt="begin" delay="0">
                                      <p:tn val="101"/>
                                    </p:cond>
                                  </p:endCondLst>
                                  <p:childTnLst>
                                    <p:set>
                                      <p:cBhvr>
                                        <p:cTn id="102" dur="1" fill="hold">
                                          <p:stCondLst>
                                            <p:cond delay="0"/>
                                          </p:stCondLst>
                                        </p:cTn>
                                        <p:tgtEl>
                                          <p:spTgt spid="115">
                                            <p:txEl>
                                              <p:pRg st="0" end="0"/>
                                            </p:txEl>
                                          </p:spTgt>
                                        </p:tgtEl>
                                        <p:attrNameLst>
                                          <p:attrName>style.visibility</p:attrName>
                                        </p:attrNameLst>
                                      </p:cBhvr>
                                      <p:to>
                                        <p:strVal val="visible"/>
                                      </p:to>
                                    </p:set>
                                    <p:animEffect transition="in" filter="dissolve">
                                      <p:cBhvr>
                                        <p:cTn id="103" dur="500"/>
                                        <p:tgtEl>
                                          <p:spTgt spid="115">
                                            <p:txEl>
                                              <p:pRg st="0" end="0"/>
                                            </p:txEl>
                                          </p:spTgt>
                                        </p:tgtEl>
                                      </p:cBhvr>
                                    </p:animEffect>
                                  </p:childTnLst>
                                </p:cTn>
                              </p:par>
                            </p:childTnLst>
                          </p:cTn>
                        </p:par>
                        <p:par>
                          <p:cTn id="104" fill="hold">
                            <p:stCondLst>
                              <p:cond delay="9500"/>
                            </p:stCondLst>
                            <p:childTnLst>
                              <p:par>
                                <p:cTn id="105" presetID="10" presetClass="entr" presetSubtype="0" fill="hold" grpId="0" nodeType="afterEffect">
                                  <p:stCondLst>
                                    <p:cond delay="0"/>
                                  </p:stCondLst>
                                  <p:iterate>
                                    <p:tmAbs val="0"/>
                                  </p:iterate>
                                  <p:childTnLst>
                                    <p:set>
                                      <p:cBhvr>
                                        <p:cTn id="106" fill="hold"/>
                                        <p:tgtEl>
                                          <p:spTgt spid="46"/>
                                        </p:tgtEl>
                                        <p:attrNameLst>
                                          <p:attrName>style.visibility</p:attrName>
                                        </p:attrNameLst>
                                      </p:cBhvr>
                                      <p:to>
                                        <p:strVal val="visible"/>
                                      </p:to>
                                    </p:set>
                                    <p:animEffect transition="in" filter="fade">
                                      <p:cBhvr>
                                        <p:cTn id="10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dvAuto="0"/>
      <p:bldP spid="2" grpId="0" animBg="1" advAuto="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10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0"/>
                        </p:tgtEl>
                        <p:attrNameLst>
                          <p:attrName>style.visibility</p:attrName>
                        </p:attrNameLst>
                      </p:cBhvr>
                      <p:to>
                        <p:strVal val="visible"/>
                      </p:to>
                    </p:set>
                    <p:animEffect transition="in" filter="dissolve">
                      <p:cBhvr>
                        <p:cTn dur="500"/>
                        <p:tgtEl>
                          <p:spTgt spid="100"/>
                        </p:tgtEl>
                      </p:cBhvr>
                    </p:animEffect>
                  </p:childTnLst>
                </p:cTn>
              </p:par>
            </p:tnLst>
          </p:tmpl>
        </p:tmplLst>
      </p:bldP>
      <p:bldP spid="10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1"/>
                        </p:tgtEl>
                        <p:attrNameLst>
                          <p:attrName>style.visibility</p:attrName>
                        </p:attrNameLst>
                      </p:cBhvr>
                      <p:to>
                        <p:strVal val="visible"/>
                      </p:to>
                    </p:set>
                    <p:animEffect transition="in" filter="dissolve">
                      <p:cBhvr>
                        <p:cTn dur="500"/>
                        <p:tgtEl>
                          <p:spTgt spid="101"/>
                        </p:tgtEl>
                      </p:cBhvr>
                    </p:animEffect>
                  </p:childTnLst>
                </p:cTn>
              </p:par>
            </p:tnLst>
          </p:tmpl>
        </p:tmplLst>
      </p:bldP>
      <p:bldP spid="10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6"/>
                        </p:tgtEl>
                        <p:attrNameLst>
                          <p:attrName>style.visibility</p:attrName>
                        </p:attrNameLst>
                      </p:cBhvr>
                      <p:to>
                        <p:strVal val="visible"/>
                      </p:to>
                    </p:set>
                    <p:animEffect transition="in" filter="dissolve">
                      <p:cBhvr>
                        <p:cTn dur="500"/>
                        <p:tgtEl>
                          <p:spTgt spid="106"/>
                        </p:tgtEl>
                      </p:cBhvr>
                    </p:animEffect>
                  </p:childTnLst>
                </p:cTn>
              </p:par>
            </p:tnLst>
          </p:tmpl>
        </p:tmplLst>
      </p:bldP>
      <p:bldP spid="10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7"/>
                        </p:tgtEl>
                        <p:attrNameLst>
                          <p:attrName>style.visibility</p:attrName>
                        </p:attrNameLst>
                      </p:cBhvr>
                      <p:to>
                        <p:strVal val="visible"/>
                      </p:to>
                    </p:set>
                    <p:animEffect transition="in" filter="dissolve">
                      <p:cBhvr>
                        <p:cTn dur="500"/>
                        <p:tgtEl>
                          <p:spTgt spid="107"/>
                        </p:tgtEl>
                      </p:cBhvr>
                    </p:animEffect>
                  </p:childTnLst>
                </p:cTn>
              </p:par>
            </p:tnLst>
          </p:tmpl>
        </p:tmplLst>
      </p:bldP>
      <p:bldP spid="10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8"/>
                        </p:tgtEl>
                        <p:attrNameLst>
                          <p:attrName>style.visibility</p:attrName>
                        </p:attrNameLst>
                      </p:cBhvr>
                      <p:to>
                        <p:strVal val="visible"/>
                      </p:to>
                    </p:set>
                    <p:animEffect transition="in" filter="dissolve">
                      <p:cBhvr>
                        <p:cTn dur="500"/>
                        <p:tgtEl>
                          <p:spTgt spid="108"/>
                        </p:tgtEl>
                      </p:cBhvr>
                    </p:animEffect>
                  </p:childTnLst>
                </p:cTn>
              </p:par>
            </p:tnLst>
          </p:tmpl>
        </p:tmplLst>
      </p:bldP>
      <p:bldP spid="109"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9"/>
                        </p:tgtEl>
                        <p:attrNameLst>
                          <p:attrName>style.visibility</p:attrName>
                        </p:attrNameLst>
                      </p:cBhvr>
                      <p:to>
                        <p:strVal val="visible"/>
                      </p:to>
                    </p:set>
                    <p:animEffect transition="in" filter="dissolve">
                      <p:cBhvr>
                        <p:cTn dur="500"/>
                        <p:tgtEl>
                          <p:spTgt spid="109"/>
                        </p:tgtEl>
                      </p:cBhvr>
                    </p:animEffect>
                  </p:childTnLst>
                </p:cTn>
              </p:par>
            </p:tnLst>
          </p:tmpl>
        </p:tmplLst>
      </p:bldP>
      <p:bldP spid="1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0"/>
                        </p:tgtEl>
                        <p:attrNameLst>
                          <p:attrName>style.visibility</p:attrName>
                        </p:attrNameLst>
                      </p:cBhvr>
                      <p:to>
                        <p:strVal val="visible"/>
                      </p:to>
                    </p:set>
                    <p:animEffect transition="in" filter="dissolve">
                      <p:cBhvr>
                        <p:cTn dur="500"/>
                        <p:tgtEl>
                          <p:spTgt spid="110"/>
                        </p:tgtEl>
                      </p:cBhvr>
                    </p:animEffect>
                  </p:childTnLst>
                </p:cTn>
              </p:par>
            </p:tnLst>
          </p:tmpl>
        </p:tmplLst>
      </p:bldP>
      <p:bldP spid="11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1"/>
                        </p:tgtEl>
                        <p:attrNameLst>
                          <p:attrName>style.visibility</p:attrName>
                        </p:attrNameLst>
                      </p:cBhvr>
                      <p:to>
                        <p:strVal val="visible"/>
                      </p:to>
                    </p:set>
                    <p:animEffect transition="in" filter="dissolve">
                      <p:cBhvr>
                        <p:cTn dur="500"/>
                        <p:tgtEl>
                          <p:spTgt spid="111"/>
                        </p:tgtEl>
                      </p:cBhvr>
                    </p:animEffect>
                  </p:childTnLst>
                </p:cTn>
              </p:par>
            </p:tnLst>
          </p:tmpl>
        </p:tmplLst>
      </p:bldP>
      <p:bldP spid="11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2"/>
                        </p:tgtEl>
                        <p:attrNameLst>
                          <p:attrName>style.visibility</p:attrName>
                        </p:attrNameLst>
                      </p:cBhvr>
                      <p:to>
                        <p:strVal val="visible"/>
                      </p:to>
                    </p:set>
                    <p:animEffect transition="in" filter="dissolve">
                      <p:cBhvr>
                        <p:cTn dur="500"/>
                        <p:tgtEl>
                          <p:spTgt spid="112"/>
                        </p:tgtEl>
                      </p:cBhvr>
                    </p:animEffect>
                  </p:childTnLst>
                </p:cTn>
              </p:par>
            </p:tnLst>
          </p:tmpl>
        </p:tmplLst>
      </p:bldP>
      <p:bldP spid="113"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3"/>
                        </p:tgtEl>
                        <p:attrNameLst>
                          <p:attrName>style.visibility</p:attrName>
                        </p:attrNameLst>
                      </p:cBhvr>
                      <p:to>
                        <p:strVal val="visible"/>
                      </p:to>
                    </p:set>
                    <p:animEffect transition="in" filter="dissolve">
                      <p:cBhvr>
                        <p:cTn dur="500"/>
                        <p:tgtEl>
                          <p:spTgt spid="113"/>
                        </p:tgtEl>
                      </p:cBhvr>
                    </p:animEffect>
                  </p:childTnLst>
                </p:cTn>
              </p:par>
            </p:tnLst>
          </p:tmpl>
        </p:tmplLst>
      </p:bldP>
      <p:bldP spid="11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4"/>
                        </p:tgtEl>
                        <p:attrNameLst>
                          <p:attrName>style.visibility</p:attrName>
                        </p:attrNameLst>
                      </p:cBhvr>
                      <p:to>
                        <p:strVal val="visible"/>
                      </p:to>
                    </p:set>
                    <p:animEffect transition="in" filter="dissolve">
                      <p:cBhvr>
                        <p:cTn dur="500"/>
                        <p:tgtEl>
                          <p:spTgt spid="114"/>
                        </p:tgtEl>
                      </p:cBhvr>
                    </p:animEffect>
                  </p:childTnLst>
                </p:cTn>
              </p:par>
            </p:tnLst>
          </p:tmpl>
        </p:tmplLst>
      </p:bldP>
      <p:bldP spid="115"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5"/>
                        </p:tgtEl>
                        <p:attrNameLst>
                          <p:attrName>style.visibility</p:attrName>
                        </p:attrNameLst>
                      </p:cBhvr>
                      <p:to>
                        <p:strVal val="visible"/>
                      </p:to>
                    </p:set>
                    <p:animEffect transition="in" filter="dissolve">
                      <p:cBhvr>
                        <p:cTn dur="500"/>
                        <p:tgtEl>
                          <p:spTgt spid="115"/>
                        </p:tgtEl>
                      </p:cBhvr>
                    </p:animEffect>
                  </p:childTnLst>
                </p:cTn>
              </p:par>
            </p:tnLst>
          </p:tmpl>
        </p:tmplLst>
      </p:bldP>
      <p:bldP spid="11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6"/>
                        </p:tgtEl>
                        <p:attrNameLst>
                          <p:attrName>style.visibility</p:attrName>
                        </p:attrNameLst>
                      </p:cBhvr>
                      <p:to>
                        <p:strVal val="visible"/>
                      </p:to>
                    </p:set>
                    <p:animEffect transition="in" filter="dissolve">
                      <p:cBhvr>
                        <p:cTn dur="500"/>
                        <p:tgtEl>
                          <p:spTgt spid="116"/>
                        </p:tgtEl>
                      </p:cBhvr>
                    </p:animEffect>
                  </p:childTnLst>
                </p:cTn>
              </p:par>
            </p:tnLst>
          </p:tmpl>
        </p:tmplLst>
      </p:bldP>
      <p:bldP spid="11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7"/>
                        </p:tgtEl>
                        <p:attrNameLst>
                          <p:attrName>style.visibility</p:attrName>
                        </p:attrNameLst>
                      </p:cBhvr>
                      <p:to>
                        <p:strVal val="visible"/>
                      </p:to>
                    </p:set>
                    <p:animEffect transition="in" filter="dissolve">
                      <p:cBhvr>
                        <p:cTn dur="500"/>
                        <p:tgtEl>
                          <p:spTgt spid="11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119" name="Picture Placeholder 2"/>
          <p:cNvSpPr>
            <a:spLocks noGrp="1"/>
          </p:cNvSpPr>
          <p:nvPr userDrawn="1">
            <p:ph type="pic" sz="quarter" idx="24"/>
          </p:nvPr>
        </p:nvSpPr>
        <p:spPr>
          <a:xfrm>
            <a:off x="7229670" y="1711191"/>
            <a:ext cx="2972736" cy="176497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57" name="Picture Placeholder 2"/>
          <p:cNvSpPr>
            <a:spLocks noGrp="1"/>
          </p:cNvSpPr>
          <p:nvPr>
            <p:ph type="pic" sz="quarter" idx="23"/>
          </p:nvPr>
        </p:nvSpPr>
        <p:spPr>
          <a:xfrm>
            <a:off x="1981309" y="1709886"/>
            <a:ext cx="2983072" cy="176631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grpSp>
        <p:nvGrpSpPr>
          <p:cNvPr id="2" name="Group 971"/>
          <p:cNvGrpSpPr/>
          <p:nvPr userDrawn="1"/>
        </p:nvGrpSpPr>
        <p:grpSpPr>
          <a:xfrm>
            <a:off x="1981309" y="3829050"/>
            <a:ext cx="8226208" cy="1571331"/>
            <a:chOff x="0" y="0"/>
            <a:chExt cx="16456700" cy="3142661"/>
          </a:xfrm>
        </p:grpSpPr>
        <p:sp>
          <p:nvSpPr>
            <p:cNvPr id="53" name="Shape 963"/>
            <p:cNvSpPr/>
            <p:nvPr/>
          </p:nvSpPr>
          <p:spPr>
            <a:xfrm>
              <a:off x="0" y="0"/>
              <a:ext cx="5967697"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4" name="Shape 964"/>
            <p:cNvSpPr/>
            <p:nvPr/>
          </p:nvSpPr>
          <p:spPr>
            <a:xfrm>
              <a:off x="10489003" y="0"/>
              <a:ext cx="5967698"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5" name="Shape 965"/>
            <p:cNvSpPr/>
            <p:nvPr/>
          </p:nvSpPr>
          <p:spPr>
            <a:xfrm>
              <a:off x="0" y="1002504"/>
              <a:ext cx="5967697"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6" name="Shape 966"/>
            <p:cNvSpPr/>
            <p:nvPr/>
          </p:nvSpPr>
          <p:spPr>
            <a:xfrm>
              <a:off x="10489003" y="1002504"/>
              <a:ext cx="5967698"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8" name="Shape 967"/>
            <p:cNvSpPr/>
            <p:nvPr/>
          </p:nvSpPr>
          <p:spPr>
            <a:xfrm>
              <a:off x="0" y="2016800"/>
              <a:ext cx="5967697"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9" name="Shape 968"/>
            <p:cNvSpPr/>
            <p:nvPr/>
          </p:nvSpPr>
          <p:spPr>
            <a:xfrm>
              <a:off x="10489003" y="2016800"/>
              <a:ext cx="5967698"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0" name="Shape 969"/>
            <p:cNvSpPr/>
            <p:nvPr/>
          </p:nvSpPr>
          <p:spPr>
            <a:xfrm>
              <a:off x="0" y="3019304"/>
              <a:ext cx="5967697"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1" name="Shape 970"/>
            <p:cNvSpPr/>
            <p:nvPr/>
          </p:nvSpPr>
          <p:spPr>
            <a:xfrm>
              <a:off x="10489003" y="3019304"/>
              <a:ext cx="5967698"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62" name="Shape 972"/>
          <p:cNvSpPr/>
          <p:nvPr userDrawn="1"/>
        </p:nvSpPr>
        <p:spPr>
          <a:xfrm>
            <a:off x="2294447" y="3829050"/>
            <a:ext cx="2669934"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4" name="Shape 973"/>
          <p:cNvSpPr/>
          <p:nvPr/>
        </p:nvSpPr>
        <p:spPr>
          <a:xfrm>
            <a:off x="5131947" y="1711191"/>
            <a:ext cx="1924931" cy="1764973"/>
          </a:xfrm>
          <a:prstGeom prst="rect">
            <a:avLst/>
          </a:prstGeom>
          <a:solidFill>
            <a:schemeClr val="accent1"/>
          </a:solidFill>
          <a:ln w="12700" cap="flat">
            <a:noFill/>
            <a:miter lim="400000"/>
          </a:ln>
          <a:effectLst/>
        </p:spPr>
        <p:txBody>
          <a:bodyPr wrap="square" lIns="50800" tIns="50800" rIns="50800" bIns="50800" numCol="1" anchor="ctr">
            <a:noAutofit/>
          </a:bodyPr>
          <a:lstStyle/>
          <a:p>
            <a:pPr algn="ct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6" name="Shape 976"/>
          <p:cNvSpPr/>
          <p:nvPr userDrawn="1"/>
        </p:nvSpPr>
        <p:spPr>
          <a:xfrm>
            <a:off x="7224635" y="3829050"/>
            <a:ext cx="2451785"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9" name="Shape 979"/>
          <p:cNvSpPr/>
          <p:nvPr userDrawn="1"/>
        </p:nvSpPr>
        <p:spPr>
          <a:xfrm>
            <a:off x="3344295" y="4330302"/>
            <a:ext cx="1620085"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0" name="Shape 980"/>
          <p:cNvSpPr/>
          <p:nvPr userDrawn="1"/>
        </p:nvSpPr>
        <p:spPr>
          <a:xfrm>
            <a:off x="7224635" y="4330302"/>
            <a:ext cx="745673"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3" name="Shape 983"/>
          <p:cNvSpPr/>
          <p:nvPr userDrawn="1"/>
        </p:nvSpPr>
        <p:spPr>
          <a:xfrm>
            <a:off x="2950615" y="4837450"/>
            <a:ext cx="2013765"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3" name="Shape 984"/>
          <p:cNvSpPr/>
          <p:nvPr userDrawn="1"/>
        </p:nvSpPr>
        <p:spPr>
          <a:xfrm>
            <a:off x="7224635" y="4837450"/>
            <a:ext cx="1561929"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3" name="Shape 987"/>
          <p:cNvSpPr/>
          <p:nvPr userDrawn="1"/>
        </p:nvSpPr>
        <p:spPr>
          <a:xfrm>
            <a:off x="2057430" y="5338702"/>
            <a:ext cx="2906950"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9" name="Shape 988"/>
          <p:cNvSpPr/>
          <p:nvPr userDrawn="1"/>
        </p:nvSpPr>
        <p:spPr>
          <a:xfrm>
            <a:off x="7224635" y="5338702"/>
            <a:ext cx="1924930"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20" name="Text Placeholder 17"/>
          <p:cNvSpPr>
            <a:spLocks noGrp="1"/>
          </p:cNvSpPr>
          <p:nvPr>
            <p:ph type="body" sz="quarter" idx="25" hasCustomPrompt="1"/>
          </p:nvPr>
        </p:nvSpPr>
        <p:spPr>
          <a:xfrm>
            <a:off x="5256213" y="3706565"/>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Professional Design</a:t>
            </a:r>
          </a:p>
        </p:txBody>
      </p:sp>
      <p:sp>
        <p:nvSpPr>
          <p:cNvPr id="121" name="Text Placeholder 17"/>
          <p:cNvSpPr>
            <a:spLocks noGrp="1"/>
          </p:cNvSpPr>
          <p:nvPr>
            <p:ph type="body" sz="quarter" idx="26" hasCustomPrompt="1"/>
          </p:nvPr>
        </p:nvSpPr>
        <p:spPr>
          <a:xfrm>
            <a:off x="5256213" y="4220518"/>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Compatibility</a:t>
            </a:r>
          </a:p>
        </p:txBody>
      </p:sp>
      <p:sp>
        <p:nvSpPr>
          <p:cNvPr id="122" name="Text Placeholder 17"/>
          <p:cNvSpPr>
            <a:spLocks noGrp="1"/>
          </p:cNvSpPr>
          <p:nvPr>
            <p:ph type="body" sz="quarter" idx="27" hasCustomPrompt="1"/>
          </p:nvPr>
        </p:nvSpPr>
        <p:spPr>
          <a:xfrm>
            <a:off x="5256213" y="4714966"/>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Responsive</a:t>
            </a:r>
          </a:p>
        </p:txBody>
      </p:sp>
      <p:sp>
        <p:nvSpPr>
          <p:cNvPr id="123" name="Text Placeholder 17"/>
          <p:cNvSpPr>
            <a:spLocks noGrp="1"/>
          </p:cNvSpPr>
          <p:nvPr>
            <p:ph type="body" sz="quarter" idx="28" hasCustomPrompt="1"/>
          </p:nvPr>
        </p:nvSpPr>
        <p:spPr>
          <a:xfrm>
            <a:off x="5256213" y="5228919"/>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Multicolor</a:t>
            </a:r>
          </a:p>
        </p:txBody>
      </p:sp>
      <p:sp>
        <p:nvSpPr>
          <p:cNvPr id="125" name="Text Placeholder 17"/>
          <p:cNvSpPr>
            <a:spLocks noGrp="1"/>
          </p:cNvSpPr>
          <p:nvPr>
            <p:ph type="body" sz="quarter" idx="29" hasCustomPrompt="1"/>
          </p:nvPr>
        </p:nvSpPr>
        <p:spPr>
          <a:xfrm>
            <a:off x="9488123" y="3962400"/>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80%</a:t>
            </a:r>
          </a:p>
        </p:txBody>
      </p:sp>
      <p:sp>
        <p:nvSpPr>
          <p:cNvPr id="126" name="Text Placeholder 17"/>
          <p:cNvSpPr>
            <a:spLocks noGrp="1"/>
          </p:cNvSpPr>
          <p:nvPr>
            <p:ph type="body" sz="quarter" idx="30" hasCustomPrompt="1"/>
          </p:nvPr>
        </p:nvSpPr>
        <p:spPr>
          <a:xfrm>
            <a:off x="7797187" y="4454814"/>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25%</a:t>
            </a:r>
          </a:p>
        </p:txBody>
      </p:sp>
      <p:sp>
        <p:nvSpPr>
          <p:cNvPr id="127" name="Text Placeholder 17"/>
          <p:cNvSpPr>
            <a:spLocks noGrp="1"/>
          </p:cNvSpPr>
          <p:nvPr>
            <p:ph type="body" sz="quarter" idx="31" hasCustomPrompt="1"/>
          </p:nvPr>
        </p:nvSpPr>
        <p:spPr>
          <a:xfrm>
            <a:off x="8620324" y="4961962"/>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55%</a:t>
            </a:r>
          </a:p>
        </p:txBody>
      </p:sp>
      <p:sp>
        <p:nvSpPr>
          <p:cNvPr id="128" name="Text Placeholder 17"/>
          <p:cNvSpPr>
            <a:spLocks noGrp="1"/>
          </p:cNvSpPr>
          <p:nvPr>
            <p:ph type="body" sz="quarter" idx="32" hasCustomPrompt="1"/>
          </p:nvPr>
        </p:nvSpPr>
        <p:spPr>
          <a:xfrm>
            <a:off x="8954723" y="546321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65%</a:t>
            </a:r>
          </a:p>
        </p:txBody>
      </p:sp>
      <p:sp>
        <p:nvSpPr>
          <p:cNvPr id="129" name="Text Placeholder 17"/>
          <p:cNvSpPr>
            <a:spLocks noGrp="1"/>
          </p:cNvSpPr>
          <p:nvPr>
            <p:ph type="body" sz="quarter" idx="33" hasCustomPrompt="1"/>
          </p:nvPr>
        </p:nvSpPr>
        <p:spPr>
          <a:xfrm>
            <a:off x="2268681" y="394134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90%</a:t>
            </a:r>
          </a:p>
        </p:txBody>
      </p:sp>
      <p:sp>
        <p:nvSpPr>
          <p:cNvPr id="130" name="Text Placeholder 17"/>
          <p:cNvSpPr>
            <a:spLocks noGrp="1"/>
          </p:cNvSpPr>
          <p:nvPr>
            <p:ph type="body" sz="quarter" idx="34" hasCustomPrompt="1"/>
          </p:nvPr>
        </p:nvSpPr>
        <p:spPr>
          <a:xfrm>
            <a:off x="3310957" y="4448689"/>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55%</a:t>
            </a:r>
          </a:p>
        </p:txBody>
      </p:sp>
      <p:sp>
        <p:nvSpPr>
          <p:cNvPr id="131" name="Text Placeholder 17"/>
          <p:cNvSpPr>
            <a:spLocks noGrp="1"/>
          </p:cNvSpPr>
          <p:nvPr>
            <p:ph type="body" sz="quarter" idx="35" hasCustomPrompt="1"/>
          </p:nvPr>
        </p:nvSpPr>
        <p:spPr>
          <a:xfrm>
            <a:off x="2923098" y="4970542"/>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70%</a:t>
            </a:r>
          </a:p>
        </p:txBody>
      </p:sp>
      <p:sp>
        <p:nvSpPr>
          <p:cNvPr id="132" name="Text Placeholder 17"/>
          <p:cNvSpPr>
            <a:spLocks noGrp="1"/>
          </p:cNvSpPr>
          <p:nvPr>
            <p:ph type="body" sz="quarter" idx="36" hasCustomPrompt="1"/>
          </p:nvPr>
        </p:nvSpPr>
        <p:spPr>
          <a:xfrm>
            <a:off x="2029907" y="545780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97%</a:t>
            </a:r>
          </a:p>
        </p:txBody>
      </p:sp>
      <p:sp>
        <p:nvSpPr>
          <p:cNvPr id="133" name="Text Placeholder 17"/>
          <p:cNvSpPr>
            <a:spLocks noGrp="1"/>
          </p:cNvSpPr>
          <p:nvPr>
            <p:ph type="body" sz="quarter" idx="37" hasCustomPrompt="1"/>
          </p:nvPr>
        </p:nvSpPr>
        <p:spPr>
          <a:xfrm>
            <a:off x="5256213" y="2133601"/>
            <a:ext cx="1676398" cy="920154"/>
          </a:xfrm>
        </p:spPr>
        <p:txBody>
          <a:bodyPr lIns="0" tIns="0" rIns="0" bIns="0" anchor="ctr">
            <a:normAutofit/>
          </a:bodyPr>
          <a:lstStyle>
            <a:lvl1pPr marL="0" indent="0" algn="ctr">
              <a:lnSpc>
                <a:spcPts val="1500"/>
              </a:lnSpc>
              <a:buNone/>
              <a:defRPr sz="2700">
                <a:solidFill>
                  <a:schemeClr val="bg1"/>
                </a:solidFill>
                <a:latin typeface="Source Sans Pro Light"/>
              </a:defRPr>
            </a:lvl1pPr>
          </a:lstStyle>
          <a:p>
            <a:pPr lvl="0"/>
            <a:r>
              <a:rPr lang="en-US" dirty="0" err="1"/>
              <a:t>vs</a:t>
            </a:r>
            <a:endParaRPr lang="en-US" dirty="0"/>
          </a:p>
        </p:txBody>
      </p:sp>
    </p:spTree>
    <p:extLst>
      <p:ext uri="{BB962C8B-B14F-4D97-AF65-F5344CB8AC3E}">
        <p14:creationId xmlns:p14="http://schemas.microsoft.com/office/powerpoint/2010/main" val="31502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9"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3">
                                            <p:txEl>
                                              <p:pRg st="0" end="0"/>
                                            </p:txEl>
                                          </p:spTgt>
                                        </p:tgtEl>
                                        <p:attrNameLst>
                                          <p:attrName>style.visibility</p:attrName>
                                        </p:attrNameLst>
                                      </p:cBhvr>
                                      <p:to>
                                        <p:strVal val="visible"/>
                                      </p:to>
                                    </p:set>
                                    <p:animEffect transition="in" filter="dissolve">
                                      <p:cBhvr>
                                        <p:cTn id="22" dur="500"/>
                                        <p:tgtEl>
                                          <p:spTgt spid="133">
                                            <p:txEl>
                                              <p:pRg st="0" end="0"/>
                                            </p:txEl>
                                          </p:spTgt>
                                        </p:tgtEl>
                                      </p:cBhvr>
                                    </p:animEffect>
                                  </p:childTnLst>
                                </p:cTn>
                              </p:par>
                            </p:childTnLst>
                          </p:cTn>
                        </p:par>
                        <p:par>
                          <p:cTn id="23" fill="hold">
                            <p:stCondLst>
                              <p:cond delay="2000"/>
                            </p:stCondLst>
                            <p:childTnLst>
                              <p:par>
                                <p:cTn id="24" presetID="9" presetClass="entr" presetSubtype="0" fill="hold" grpId="0" nodeType="afterEffect" nodePh="1">
                                  <p:stCondLst>
                                    <p:cond delay="0"/>
                                  </p:stCondLst>
                                  <p:endCondLst>
                                    <p:cond evt="begin" delay="0">
                                      <p:tn val="24"/>
                                    </p:cond>
                                  </p:endCondLst>
                                  <p:childTnLst>
                                    <p:set>
                                      <p:cBhvr>
                                        <p:cTn id="25" dur="1" fill="hold">
                                          <p:stCondLst>
                                            <p:cond delay="0"/>
                                          </p:stCondLst>
                                        </p:cTn>
                                        <p:tgtEl>
                                          <p:spTgt spid="119"/>
                                        </p:tgtEl>
                                        <p:attrNameLst>
                                          <p:attrName>style.visibility</p:attrName>
                                        </p:attrNameLst>
                                      </p:cBhvr>
                                      <p:to>
                                        <p:strVal val="visible"/>
                                      </p:to>
                                    </p:set>
                                    <p:animEffect transition="in" filter="dissolve">
                                      <p:cBhvr>
                                        <p:cTn id="26" dur="500"/>
                                        <p:tgtEl>
                                          <p:spTgt spid="119"/>
                                        </p:tgtEl>
                                      </p:cBhvr>
                                    </p:animEffect>
                                  </p:childTnLst>
                                </p:cTn>
                              </p:par>
                            </p:childTnLst>
                          </p:cTn>
                        </p:par>
                        <p:par>
                          <p:cTn id="27" fill="hold">
                            <p:stCondLst>
                              <p:cond delay="2500"/>
                            </p:stCondLst>
                            <p:childTnLst>
                              <p:par>
                                <p:cTn id="28" presetID="9" presetClass="entr" presetSubtype="0" fill="hold" grpId="0" nodeType="afterEffect">
                                  <p:stCondLst>
                                    <p:cond delay="0"/>
                                  </p:stCondLst>
                                  <p:childTnLst>
                                    <p:set>
                                      <p:cBhvr>
                                        <p:cTn id="29" dur="1" fill="hold">
                                          <p:stCondLst>
                                            <p:cond delay="0"/>
                                          </p:stCondLst>
                                        </p:cTn>
                                        <p:tgtEl>
                                          <p:spTgt spid="120">
                                            <p:txEl>
                                              <p:pRg st="0" end="0"/>
                                            </p:txEl>
                                          </p:spTgt>
                                        </p:tgtEl>
                                        <p:attrNameLst>
                                          <p:attrName>style.visibility</p:attrName>
                                        </p:attrNameLst>
                                      </p:cBhvr>
                                      <p:to>
                                        <p:strVal val="visible"/>
                                      </p:to>
                                    </p:set>
                                    <p:animEffect transition="in" filter="dissolve">
                                      <p:cBhvr>
                                        <p:cTn id="30" dur="500"/>
                                        <p:tgtEl>
                                          <p:spTgt spid="120">
                                            <p:txEl>
                                              <p:pRg st="0" end="0"/>
                                            </p:txEl>
                                          </p:spTgt>
                                        </p:tgtEl>
                                      </p:cBhvr>
                                    </p:animEffect>
                                  </p:childTnLst>
                                </p:cTn>
                              </p:par>
                            </p:childTnLst>
                          </p:cTn>
                        </p:par>
                        <p:par>
                          <p:cTn id="31" fill="hold">
                            <p:stCondLst>
                              <p:cond delay="3000"/>
                            </p:stCondLst>
                            <p:childTnLst>
                              <p:par>
                                <p:cTn id="32" presetID="9" presetClass="entr" presetSubtype="0" fill="hold" grpId="0" nodeType="afterEffect">
                                  <p:stCondLst>
                                    <p:cond delay="0"/>
                                  </p:stCondLst>
                                  <p:childTnLst>
                                    <p:set>
                                      <p:cBhvr>
                                        <p:cTn id="33" dur="1" fill="hold">
                                          <p:stCondLst>
                                            <p:cond delay="0"/>
                                          </p:stCondLst>
                                        </p:cTn>
                                        <p:tgtEl>
                                          <p:spTgt spid="121">
                                            <p:txEl>
                                              <p:pRg st="0" end="0"/>
                                            </p:txEl>
                                          </p:spTgt>
                                        </p:tgtEl>
                                        <p:attrNameLst>
                                          <p:attrName>style.visibility</p:attrName>
                                        </p:attrNameLst>
                                      </p:cBhvr>
                                      <p:to>
                                        <p:strVal val="visible"/>
                                      </p:to>
                                    </p:set>
                                    <p:animEffect transition="in" filter="dissolve">
                                      <p:cBhvr>
                                        <p:cTn id="34" dur="500"/>
                                        <p:tgtEl>
                                          <p:spTgt spid="121">
                                            <p:txEl>
                                              <p:pRg st="0" end="0"/>
                                            </p:txEl>
                                          </p:spTgt>
                                        </p:tgtEl>
                                      </p:cBhvr>
                                    </p:animEffect>
                                  </p:childTnLst>
                                </p:cTn>
                              </p:par>
                            </p:childTnLst>
                          </p:cTn>
                        </p:par>
                        <p:par>
                          <p:cTn id="35" fill="hold">
                            <p:stCondLst>
                              <p:cond delay="3500"/>
                            </p:stCondLst>
                            <p:childTnLst>
                              <p:par>
                                <p:cTn id="36" presetID="9" presetClass="entr" presetSubtype="0" fill="hold" grpId="0" nodeType="afterEffect">
                                  <p:stCondLst>
                                    <p:cond delay="0"/>
                                  </p:stCondLst>
                                  <p:childTnLst>
                                    <p:set>
                                      <p:cBhvr>
                                        <p:cTn id="37" dur="1" fill="hold">
                                          <p:stCondLst>
                                            <p:cond delay="0"/>
                                          </p:stCondLst>
                                        </p:cTn>
                                        <p:tgtEl>
                                          <p:spTgt spid="122">
                                            <p:txEl>
                                              <p:pRg st="0" end="0"/>
                                            </p:txEl>
                                          </p:spTgt>
                                        </p:tgtEl>
                                        <p:attrNameLst>
                                          <p:attrName>style.visibility</p:attrName>
                                        </p:attrNameLst>
                                      </p:cBhvr>
                                      <p:to>
                                        <p:strVal val="visible"/>
                                      </p:to>
                                    </p:set>
                                    <p:animEffect transition="in" filter="dissolve">
                                      <p:cBhvr>
                                        <p:cTn id="38" dur="500"/>
                                        <p:tgtEl>
                                          <p:spTgt spid="122">
                                            <p:txEl>
                                              <p:pRg st="0" end="0"/>
                                            </p:txEl>
                                          </p:spTgt>
                                        </p:tgtEl>
                                      </p:cBhvr>
                                    </p:animEffect>
                                  </p:childTnLst>
                                </p:cTn>
                              </p:par>
                            </p:childTnLst>
                          </p:cTn>
                        </p:par>
                        <p:par>
                          <p:cTn id="39" fill="hold">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23">
                                            <p:txEl>
                                              <p:pRg st="0" end="0"/>
                                            </p:txEl>
                                          </p:spTgt>
                                        </p:tgtEl>
                                        <p:attrNameLst>
                                          <p:attrName>style.visibility</p:attrName>
                                        </p:attrNameLst>
                                      </p:cBhvr>
                                      <p:to>
                                        <p:strVal val="visible"/>
                                      </p:to>
                                    </p:set>
                                    <p:animEffect transition="in" filter="dissolve">
                                      <p:cBhvr>
                                        <p:cTn id="42" dur="500"/>
                                        <p:tgtEl>
                                          <p:spTgt spid="123">
                                            <p:txEl>
                                              <p:pRg st="0" end="0"/>
                                            </p:txEl>
                                          </p:spTgt>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par>
                          <p:cTn id="47" fill="hold">
                            <p:stCondLst>
                              <p:cond delay="5000"/>
                            </p:stCondLst>
                            <p:childTnLst>
                              <p:par>
                                <p:cTn id="48" presetID="22" presetClass="entr" presetSubtype="2"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par>
                          <p:cTn id="51" fill="hold">
                            <p:stCondLst>
                              <p:cond delay="5500"/>
                            </p:stCondLst>
                            <p:childTnLst>
                              <p:par>
                                <p:cTn id="52" presetID="9" presetClass="entr" presetSubtype="0" fill="hold" grpId="0" nodeType="afterEffect">
                                  <p:stCondLst>
                                    <p:cond delay="0"/>
                                  </p:stCondLst>
                                  <p:childTnLst>
                                    <p:set>
                                      <p:cBhvr>
                                        <p:cTn id="53" dur="1" fill="hold">
                                          <p:stCondLst>
                                            <p:cond delay="0"/>
                                          </p:stCondLst>
                                        </p:cTn>
                                        <p:tgtEl>
                                          <p:spTgt spid="129">
                                            <p:txEl>
                                              <p:pRg st="0" end="0"/>
                                            </p:txEl>
                                          </p:spTgt>
                                        </p:tgtEl>
                                        <p:attrNameLst>
                                          <p:attrName>style.visibility</p:attrName>
                                        </p:attrNameLst>
                                      </p:cBhvr>
                                      <p:to>
                                        <p:strVal val="visible"/>
                                      </p:to>
                                    </p:set>
                                    <p:animEffect transition="in" filter="dissolve">
                                      <p:cBhvr>
                                        <p:cTn id="54" dur="500"/>
                                        <p:tgtEl>
                                          <p:spTgt spid="129">
                                            <p:txEl>
                                              <p:pRg st="0" end="0"/>
                                            </p:txEl>
                                          </p:spTgt>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left)">
                                      <p:cBhvr>
                                        <p:cTn id="58" dur="500"/>
                                        <p:tgtEl>
                                          <p:spTgt spid="66"/>
                                        </p:tgtEl>
                                      </p:cBhvr>
                                    </p:animEffect>
                                  </p:childTnLst>
                                </p:cTn>
                              </p:par>
                            </p:childTnLst>
                          </p:cTn>
                        </p:par>
                        <p:par>
                          <p:cTn id="59" fill="hold">
                            <p:stCondLst>
                              <p:cond delay="6500"/>
                            </p:stCondLst>
                            <p:childTnLst>
                              <p:par>
                                <p:cTn id="60" presetID="9" presetClass="entr" presetSubtype="0" fill="hold" grpId="0" nodeType="afterEffect">
                                  <p:stCondLst>
                                    <p:cond delay="0"/>
                                  </p:stCondLst>
                                  <p:childTnLst>
                                    <p:set>
                                      <p:cBhvr>
                                        <p:cTn id="61" dur="1" fill="hold">
                                          <p:stCondLst>
                                            <p:cond delay="0"/>
                                          </p:stCondLst>
                                        </p:cTn>
                                        <p:tgtEl>
                                          <p:spTgt spid="125">
                                            <p:txEl>
                                              <p:pRg st="0" end="0"/>
                                            </p:txEl>
                                          </p:spTgt>
                                        </p:tgtEl>
                                        <p:attrNameLst>
                                          <p:attrName>style.visibility</p:attrName>
                                        </p:attrNameLst>
                                      </p:cBhvr>
                                      <p:to>
                                        <p:strVal val="visible"/>
                                      </p:to>
                                    </p:set>
                                    <p:animEffect transition="in" filter="dissolve">
                                      <p:cBhvr>
                                        <p:cTn id="62" dur="500"/>
                                        <p:tgtEl>
                                          <p:spTgt spid="125">
                                            <p:txEl>
                                              <p:pRg st="0" end="0"/>
                                            </p:txEl>
                                          </p:spTgt>
                                        </p:tgtEl>
                                      </p:cBhvr>
                                    </p:animEffect>
                                  </p:childTnLst>
                                </p:cTn>
                              </p:par>
                            </p:childTnLst>
                          </p:cTn>
                        </p:par>
                        <p:par>
                          <p:cTn id="63" fill="hold">
                            <p:stCondLst>
                              <p:cond delay="7000"/>
                            </p:stCondLst>
                            <p:childTnLst>
                              <p:par>
                                <p:cTn id="64" presetID="22" presetClass="entr" presetSubtype="2" fill="hold" grpId="0" nodeType="after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right)">
                                      <p:cBhvr>
                                        <p:cTn id="66" dur="500"/>
                                        <p:tgtEl>
                                          <p:spTgt spid="69"/>
                                        </p:tgtEl>
                                      </p:cBhvr>
                                    </p:animEffect>
                                  </p:childTnLst>
                                </p:cTn>
                              </p:par>
                            </p:childTnLst>
                          </p:cTn>
                        </p:par>
                        <p:par>
                          <p:cTn id="67" fill="hold">
                            <p:stCondLst>
                              <p:cond delay="7500"/>
                            </p:stCondLst>
                            <p:childTnLst>
                              <p:par>
                                <p:cTn id="68" presetID="9" presetClass="entr" presetSubtype="0" fill="hold" grpId="0" nodeType="afterEffect">
                                  <p:stCondLst>
                                    <p:cond delay="0"/>
                                  </p:stCondLst>
                                  <p:childTnLst>
                                    <p:set>
                                      <p:cBhvr>
                                        <p:cTn id="69" dur="1" fill="hold">
                                          <p:stCondLst>
                                            <p:cond delay="0"/>
                                          </p:stCondLst>
                                        </p:cTn>
                                        <p:tgtEl>
                                          <p:spTgt spid="130">
                                            <p:txEl>
                                              <p:pRg st="0" end="0"/>
                                            </p:txEl>
                                          </p:spTgt>
                                        </p:tgtEl>
                                        <p:attrNameLst>
                                          <p:attrName>style.visibility</p:attrName>
                                        </p:attrNameLst>
                                      </p:cBhvr>
                                      <p:to>
                                        <p:strVal val="visible"/>
                                      </p:to>
                                    </p:set>
                                    <p:animEffect transition="in" filter="dissolve">
                                      <p:cBhvr>
                                        <p:cTn id="70" dur="500"/>
                                        <p:tgtEl>
                                          <p:spTgt spid="130">
                                            <p:txEl>
                                              <p:pRg st="0" end="0"/>
                                            </p:txEl>
                                          </p:spTgt>
                                        </p:tgtEl>
                                      </p:cBhvr>
                                    </p:animEffect>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left)">
                                      <p:cBhvr>
                                        <p:cTn id="74" dur="500"/>
                                        <p:tgtEl>
                                          <p:spTgt spid="70"/>
                                        </p:tgtEl>
                                      </p:cBhvr>
                                    </p:animEffect>
                                  </p:childTnLst>
                                </p:cTn>
                              </p:par>
                            </p:childTnLst>
                          </p:cTn>
                        </p:par>
                        <p:par>
                          <p:cTn id="75" fill="hold">
                            <p:stCondLst>
                              <p:cond delay="8500"/>
                            </p:stCondLst>
                            <p:childTnLst>
                              <p:par>
                                <p:cTn id="76" presetID="9" presetClass="entr" presetSubtype="0" fill="hold" grpId="0" nodeType="afterEffect">
                                  <p:stCondLst>
                                    <p:cond delay="0"/>
                                  </p:stCondLst>
                                  <p:childTnLst>
                                    <p:set>
                                      <p:cBhvr>
                                        <p:cTn id="77" dur="1" fill="hold">
                                          <p:stCondLst>
                                            <p:cond delay="0"/>
                                          </p:stCondLst>
                                        </p:cTn>
                                        <p:tgtEl>
                                          <p:spTgt spid="126">
                                            <p:txEl>
                                              <p:pRg st="0" end="0"/>
                                            </p:txEl>
                                          </p:spTgt>
                                        </p:tgtEl>
                                        <p:attrNameLst>
                                          <p:attrName>style.visibility</p:attrName>
                                        </p:attrNameLst>
                                      </p:cBhvr>
                                      <p:to>
                                        <p:strVal val="visible"/>
                                      </p:to>
                                    </p:set>
                                    <p:animEffect transition="in" filter="dissolve">
                                      <p:cBhvr>
                                        <p:cTn id="78" dur="500"/>
                                        <p:tgtEl>
                                          <p:spTgt spid="126">
                                            <p:txEl>
                                              <p:pRg st="0" end="0"/>
                                            </p:txEl>
                                          </p:spTgt>
                                        </p:tgtEl>
                                      </p:cBhvr>
                                    </p:animEffect>
                                  </p:childTnLst>
                                </p:cTn>
                              </p:par>
                            </p:childTnLst>
                          </p:cTn>
                        </p:par>
                        <p:par>
                          <p:cTn id="79" fill="hold">
                            <p:stCondLst>
                              <p:cond delay="9000"/>
                            </p:stCondLst>
                            <p:childTnLst>
                              <p:par>
                                <p:cTn id="80" presetID="22" presetClass="entr" presetSubtype="2"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right)">
                                      <p:cBhvr>
                                        <p:cTn id="82" dur="500"/>
                                        <p:tgtEl>
                                          <p:spTgt spid="73"/>
                                        </p:tgtEl>
                                      </p:cBhvr>
                                    </p:animEffect>
                                  </p:childTnLst>
                                </p:cTn>
                              </p:par>
                            </p:childTnLst>
                          </p:cTn>
                        </p:par>
                        <p:par>
                          <p:cTn id="83" fill="hold">
                            <p:stCondLst>
                              <p:cond delay="9500"/>
                            </p:stCondLst>
                            <p:childTnLst>
                              <p:par>
                                <p:cTn id="84" presetID="9" presetClass="entr" presetSubtype="0" fill="hold" grpId="0" nodeType="afterEffect">
                                  <p:stCondLst>
                                    <p:cond delay="0"/>
                                  </p:stCondLst>
                                  <p:childTnLst>
                                    <p:set>
                                      <p:cBhvr>
                                        <p:cTn id="85" dur="1" fill="hold">
                                          <p:stCondLst>
                                            <p:cond delay="0"/>
                                          </p:stCondLst>
                                        </p:cTn>
                                        <p:tgtEl>
                                          <p:spTgt spid="131">
                                            <p:txEl>
                                              <p:pRg st="0" end="0"/>
                                            </p:txEl>
                                          </p:spTgt>
                                        </p:tgtEl>
                                        <p:attrNameLst>
                                          <p:attrName>style.visibility</p:attrName>
                                        </p:attrNameLst>
                                      </p:cBhvr>
                                      <p:to>
                                        <p:strVal val="visible"/>
                                      </p:to>
                                    </p:set>
                                    <p:animEffect transition="in" filter="dissolve">
                                      <p:cBhvr>
                                        <p:cTn id="86" dur="500"/>
                                        <p:tgtEl>
                                          <p:spTgt spid="131">
                                            <p:txEl>
                                              <p:pRg st="0" end="0"/>
                                            </p:txEl>
                                          </p:spTgt>
                                        </p:tgtEl>
                                      </p:cBhvr>
                                    </p:animEffect>
                                  </p:childTnLst>
                                </p:cTn>
                              </p:par>
                            </p:childTnLst>
                          </p:cTn>
                        </p:par>
                        <p:par>
                          <p:cTn id="87" fill="hold">
                            <p:stCondLst>
                              <p:cond delay="10000"/>
                            </p:stCondLst>
                            <p:childTnLst>
                              <p:par>
                                <p:cTn id="88" presetID="22" presetClass="entr" presetSubtype="8" fill="hold" grpId="0" nodeType="after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wipe(left)">
                                      <p:cBhvr>
                                        <p:cTn id="90" dur="500"/>
                                        <p:tgtEl>
                                          <p:spTgt spid="83"/>
                                        </p:tgtEl>
                                      </p:cBhvr>
                                    </p:animEffect>
                                  </p:childTnLst>
                                </p:cTn>
                              </p:par>
                            </p:childTnLst>
                          </p:cTn>
                        </p:par>
                        <p:par>
                          <p:cTn id="91" fill="hold">
                            <p:stCondLst>
                              <p:cond delay="10500"/>
                            </p:stCondLst>
                            <p:childTnLst>
                              <p:par>
                                <p:cTn id="92" presetID="9" presetClass="entr" presetSubtype="0" fill="hold" grpId="0" nodeType="afterEffect">
                                  <p:stCondLst>
                                    <p:cond delay="0"/>
                                  </p:stCondLst>
                                  <p:childTnLst>
                                    <p:set>
                                      <p:cBhvr>
                                        <p:cTn id="93" dur="1" fill="hold">
                                          <p:stCondLst>
                                            <p:cond delay="0"/>
                                          </p:stCondLst>
                                        </p:cTn>
                                        <p:tgtEl>
                                          <p:spTgt spid="127">
                                            <p:txEl>
                                              <p:pRg st="0" end="0"/>
                                            </p:txEl>
                                          </p:spTgt>
                                        </p:tgtEl>
                                        <p:attrNameLst>
                                          <p:attrName>style.visibility</p:attrName>
                                        </p:attrNameLst>
                                      </p:cBhvr>
                                      <p:to>
                                        <p:strVal val="visible"/>
                                      </p:to>
                                    </p:set>
                                    <p:animEffect transition="in" filter="dissolve">
                                      <p:cBhvr>
                                        <p:cTn id="94" dur="500"/>
                                        <p:tgtEl>
                                          <p:spTgt spid="127">
                                            <p:txEl>
                                              <p:pRg st="0" end="0"/>
                                            </p:txEl>
                                          </p:spTgt>
                                        </p:tgtEl>
                                      </p:cBhvr>
                                    </p:animEffect>
                                  </p:childTnLst>
                                </p:cTn>
                              </p:par>
                            </p:childTnLst>
                          </p:cTn>
                        </p:par>
                        <p:par>
                          <p:cTn id="95" fill="hold">
                            <p:stCondLst>
                              <p:cond delay="11000"/>
                            </p:stCondLst>
                            <p:childTnLst>
                              <p:par>
                                <p:cTn id="96" presetID="22" presetClass="entr" presetSubtype="2"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wipe(right)">
                                      <p:cBhvr>
                                        <p:cTn id="98" dur="500"/>
                                        <p:tgtEl>
                                          <p:spTgt spid="93"/>
                                        </p:tgtEl>
                                      </p:cBhvr>
                                    </p:animEffect>
                                  </p:childTnLst>
                                </p:cTn>
                              </p:par>
                            </p:childTnLst>
                          </p:cTn>
                        </p:par>
                        <p:par>
                          <p:cTn id="99" fill="hold">
                            <p:stCondLst>
                              <p:cond delay="11500"/>
                            </p:stCondLst>
                            <p:childTnLst>
                              <p:par>
                                <p:cTn id="100" presetID="9" presetClass="entr" presetSubtype="0" fill="hold" grpId="0" nodeType="afterEffect">
                                  <p:stCondLst>
                                    <p:cond delay="0"/>
                                  </p:stCondLst>
                                  <p:childTnLst>
                                    <p:set>
                                      <p:cBhvr>
                                        <p:cTn id="101" dur="1" fill="hold">
                                          <p:stCondLst>
                                            <p:cond delay="0"/>
                                          </p:stCondLst>
                                        </p:cTn>
                                        <p:tgtEl>
                                          <p:spTgt spid="132">
                                            <p:txEl>
                                              <p:pRg st="0" end="0"/>
                                            </p:txEl>
                                          </p:spTgt>
                                        </p:tgtEl>
                                        <p:attrNameLst>
                                          <p:attrName>style.visibility</p:attrName>
                                        </p:attrNameLst>
                                      </p:cBhvr>
                                      <p:to>
                                        <p:strVal val="visible"/>
                                      </p:to>
                                    </p:set>
                                    <p:animEffect transition="in" filter="dissolve">
                                      <p:cBhvr>
                                        <p:cTn id="102" dur="500"/>
                                        <p:tgtEl>
                                          <p:spTgt spid="132">
                                            <p:txEl>
                                              <p:pRg st="0" end="0"/>
                                            </p:txEl>
                                          </p:spTgt>
                                        </p:tgtEl>
                                      </p:cBhvr>
                                    </p:animEffect>
                                  </p:childTnLst>
                                </p:cTn>
                              </p:par>
                            </p:childTnLst>
                          </p:cTn>
                        </p:par>
                        <p:par>
                          <p:cTn id="103" fill="hold">
                            <p:stCondLst>
                              <p:cond delay="12000"/>
                            </p:stCondLst>
                            <p:childTnLst>
                              <p:par>
                                <p:cTn id="104" presetID="22" presetClass="entr" presetSubtype="8" fill="hold" grpId="0"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left)">
                                      <p:cBhvr>
                                        <p:cTn id="106" dur="500"/>
                                        <p:tgtEl>
                                          <p:spTgt spid="99"/>
                                        </p:tgtEl>
                                      </p:cBhvr>
                                    </p:animEffect>
                                  </p:childTnLst>
                                </p:cTn>
                              </p:par>
                            </p:childTnLst>
                          </p:cTn>
                        </p:par>
                        <p:par>
                          <p:cTn id="107" fill="hold">
                            <p:stCondLst>
                              <p:cond delay="12500"/>
                            </p:stCondLst>
                            <p:childTnLst>
                              <p:par>
                                <p:cTn id="108" presetID="9" presetClass="entr" presetSubtype="0" fill="hold" grpId="0" nodeType="afterEffect">
                                  <p:stCondLst>
                                    <p:cond delay="0"/>
                                  </p:stCondLst>
                                  <p:childTnLst>
                                    <p:set>
                                      <p:cBhvr>
                                        <p:cTn id="109" dur="1" fill="hold">
                                          <p:stCondLst>
                                            <p:cond delay="0"/>
                                          </p:stCondLst>
                                        </p:cTn>
                                        <p:tgtEl>
                                          <p:spTgt spid="128">
                                            <p:txEl>
                                              <p:pRg st="0" end="0"/>
                                            </p:txEl>
                                          </p:spTgt>
                                        </p:tgtEl>
                                        <p:attrNameLst>
                                          <p:attrName>style.visibility</p:attrName>
                                        </p:attrNameLst>
                                      </p:cBhvr>
                                      <p:to>
                                        <p:strVal val="visible"/>
                                      </p:to>
                                    </p:set>
                                    <p:animEffect transition="in" filter="dissolve">
                                      <p:cBhvr>
                                        <p:cTn id="110" dur="500"/>
                                        <p:tgtEl>
                                          <p:spTgt spid="1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57" grpId="0"/>
      <p:bldP spid="62" grpId="0" animBg="1"/>
      <p:bldP spid="64" grpId="0" animBg="1"/>
      <p:bldP spid="66" grpId="0" animBg="1"/>
      <p:bldP spid="69" grpId="0" animBg="1"/>
      <p:bldP spid="70" grpId="0" animBg="1"/>
      <p:bldP spid="73" grpId="0" animBg="1"/>
      <p:bldP spid="83" grpId="0" animBg="1"/>
      <p:bldP spid="93" grpId="0" animBg="1"/>
      <p:bldP spid="99" grpId="0" animBg="1"/>
      <p:bldP spid="120" grpId="0" build="p">
        <p:tmplLst>
          <p:tmpl lvl="1">
            <p:tnLst>
              <p:par>
                <p:cTn presetID="9" presetClass="entr" presetSubtype="0"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Effect transition="in" filter="dissolve">
                      <p:cBhvr>
                        <p:cTn dur="500"/>
                        <p:tgtEl>
                          <p:spTgt spid="120"/>
                        </p:tgtEl>
                      </p:cBhvr>
                    </p:animEffect>
                  </p:childTnLst>
                </p:cTn>
              </p:par>
            </p:tnLst>
          </p:tmpl>
        </p:tmplLst>
      </p:bldP>
      <p:bldP spid="121" grpId="0" build="p">
        <p:tmplLst>
          <p:tmpl lvl="1">
            <p:tnLst>
              <p:par>
                <p:cTn presetID="9" presetClass="entr" presetSubtype="0" fill="hold" nodeType="afterEffect">
                  <p:stCondLst>
                    <p:cond delay="0"/>
                  </p:stCondLst>
                  <p:childTnLst>
                    <p:set>
                      <p:cBhvr>
                        <p:cTn dur="1" fill="hold">
                          <p:stCondLst>
                            <p:cond delay="0"/>
                          </p:stCondLst>
                        </p:cTn>
                        <p:tgtEl>
                          <p:spTgt spid="121"/>
                        </p:tgtEl>
                        <p:attrNameLst>
                          <p:attrName>style.visibility</p:attrName>
                        </p:attrNameLst>
                      </p:cBhvr>
                      <p:to>
                        <p:strVal val="visible"/>
                      </p:to>
                    </p:set>
                    <p:animEffect transition="in" filter="dissolve">
                      <p:cBhvr>
                        <p:cTn dur="500"/>
                        <p:tgtEl>
                          <p:spTgt spid="121"/>
                        </p:tgtEl>
                      </p:cBhvr>
                    </p:animEffect>
                  </p:childTnLst>
                </p:cTn>
              </p:par>
            </p:tnLst>
          </p:tmpl>
        </p:tmplLst>
      </p:bldP>
      <p:bldP spid="122" grpId="0" build="p">
        <p:tmplLst>
          <p:tmpl lvl="1">
            <p:tnLst>
              <p:par>
                <p:cTn presetID="9" presetClass="entr" presetSubtype="0"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dissolve">
                      <p:cBhvr>
                        <p:cTn dur="500"/>
                        <p:tgtEl>
                          <p:spTgt spid="122"/>
                        </p:tgtEl>
                      </p:cBhvr>
                    </p:animEffect>
                  </p:childTnLst>
                </p:cTn>
              </p:par>
            </p:tnLst>
          </p:tmpl>
        </p:tmplLst>
      </p:bldP>
      <p:bldP spid="123" grpId="0" build="p">
        <p:tmplLst>
          <p:tmpl lvl="1">
            <p:tnLst>
              <p:par>
                <p:cTn presetID="9" presetClass="entr" presetSubtype="0"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dissolve">
                      <p:cBhvr>
                        <p:cTn dur="500"/>
                        <p:tgtEl>
                          <p:spTgt spid="123"/>
                        </p:tgtEl>
                      </p:cBhvr>
                    </p:animEffect>
                  </p:childTnLst>
                </p:cTn>
              </p:par>
            </p:tnLst>
          </p:tmpl>
        </p:tmplLst>
      </p:bldP>
      <p:bldP spid="125" grpId="0" build="p">
        <p:tmplLst>
          <p:tmpl lvl="1">
            <p:tnLst>
              <p:par>
                <p:cTn presetID="9" presetClass="entr" presetSubtype="0"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dissolve">
                      <p:cBhvr>
                        <p:cTn dur="500"/>
                        <p:tgtEl>
                          <p:spTgt spid="125"/>
                        </p:tgtEl>
                      </p:cBhvr>
                    </p:animEffect>
                  </p:childTnLst>
                </p:cTn>
              </p:par>
            </p:tnLst>
          </p:tmpl>
        </p:tmplLst>
      </p:bldP>
      <p:bldP spid="126" grpId="0" build="p">
        <p:tmplLst>
          <p:tmpl lvl="1">
            <p:tnLst>
              <p:par>
                <p:cTn presetID="9" presetClass="entr" presetSubtype="0"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dissolve">
                      <p:cBhvr>
                        <p:cTn dur="500"/>
                        <p:tgtEl>
                          <p:spTgt spid="126"/>
                        </p:tgtEl>
                      </p:cBhvr>
                    </p:animEffect>
                  </p:childTnLst>
                </p:cTn>
              </p:par>
            </p:tnLst>
          </p:tmpl>
        </p:tmplLst>
      </p:bldP>
      <p:bldP spid="127" grpId="0" build="p">
        <p:tmplLst>
          <p:tmpl lvl="1">
            <p:tnLst>
              <p:par>
                <p:cTn presetID="9" presetClass="entr" presetSubtype="0"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dissolve">
                      <p:cBhvr>
                        <p:cTn dur="500"/>
                        <p:tgtEl>
                          <p:spTgt spid="127"/>
                        </p:tgtEl>
                      </p:cBhvr>
                    </p:animEffect>
                  </p:childTnLst>
                </p:cTn>
              </p:par>
            </p:tnLst>
          </p:tmpl>
        </p:tmplLst>
      </p:bldP>
      <p:bldP spid="128" grpId="0" build="p">
        <p:tmplLst>
          <p:tmpl lvl="1">
            <p:tnLst>
              <p:par>
                <p:cTn presetID="9" presetClass="entr" presetSubtype="0"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dissolve">
                      <p:cBhvr>
                        <p:cTn dur="500"/>
                        <p:tgtEl>
                          <p:spTgt spid="128"/>
                        </p:tgtEl>
                      </p:cBhvr>
                    </p:animEffect>
                  </p:childTnLst>
                </p:cTn>
              </p:par>
            </p:tnLst>
          </p:tmpl>
        </p:tmplLst>
      </p:bldP>
      <p:bldP spid="129" grpId="0" build="p">
        <p:tmplLst>
          <p:tmpl lvl="1">
            <p:tnLst>
              <p:par>
                <p:cTn presetID="9" presetClass="entr" presetSubtype="0"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dissolve">
                      <p:cBhvr>
                        <p:cTn dur="500"/>
                        <p:tgtEl>
                          <p:spTgt spid="129"/>
                        </p:tgtEl>
                      </p:cBhvr>
                    </p:animEffect>
                  </p:childTnLst>
                </p:cTn>
              </p:par>
            </p:tnLst>
          </p:tmpl>
        </p:tmplLst>
      </p:bldP>
      <p:bldP spid="130" grpId="0" build="p">
        <p:tmplLst>
          <p:tmpl lvl="1">
            <p:tnLst>
              <p:par>
                <p:cTn presetID="9" presetClass="entr" presetSubtype="0" fill="hold" nodeType="afterEffect">
                  <p:stCondLst>
                    <p:cond delay="0"/>
                  </p:stCondLst>
                  <p:childTnLst>
                    <p:set>
                      <p:cBhvr>
                        <p:cTn dur="1" fill="hold">
                          <p:stCondLst>
                            <p:cond delay="0"/>
                          </p:stCondLst>
                        </p:cTn>
                        <p:tgtEl>
                          <p:spTgt spid="130"/>
                        </p:tgtEl>
                        <p:attrNameLst>
                          <p:attrName>style.visibility</p:attrName>
                        </p:attrNameLst>
                      </p:cBhvr>
                      <p:to>
                        <p:strVal val="visible"/>
                      </p:to>
                    </p:set>
                    <p:animEffect transition="in" filter="dissolve">
                      <p:cBhvr>
                        <p:cTn dur="500"/>
                        <p:tgtEl>
                          <p:spTgt spid="130"/>
                        </p:tgtEl>
                      </p:cBhvr>
                    </p:animEffect>
                  </p:childTnLst>
                </p:cTn>
              </p:par>
            </p:tnLst>
          </p:tmpl>
        </p:tmplLst>
      </p:bldP>
      <p:bldP spid="131" grpId="0" build="p">
        <p:tmplLst>
          <p:tmpl lvl="1">
            <p:tnLst>
              <p:par>
                <p:cTn presetID="9" presetClass="entr" presetSubtype="0"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Effect transition="in" filter="dissolve">
                      <p:cBhvr>
                        <p:cTn dur="500"/>
                        <p:tgtEl>
                          <p:spTgt spid="131"/>
                        </p:tgtEl>
                      </p:cBhvr>
                    </p:animEffect>
                  </p:childTnLst>
                </p:cTn>
              </p:par>
            </p:tnLst>
          </p:tmpl>
        </p:tmplLst>
      </p:bldP>
      <p:bldP spid="132" grpId="0" build="p">
        <p:tmplLst>
          <p:tmpl lvl="1">
            <p:tnLst>
              <p:par>
                <p:cTn presetID="9" presetClass="entr" presetSubtype="0"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Effect transition="in" filter="dissolve">
                      <p:cBhvr>
                        <p:cTn dur="500"/>
                        <p:tgtEl>
                          <p:spTgt spid="132"/>
                        </p:tgtEl>
                      </p:cBhvr>
                    </p:animEffect>
                  </p:childTnLst>
                </p:cTn>
              </p:par>
            </p:tnLst>
          </p:tmpl>
        </p:tmplLst>
      </p:bldP>
      <p:bldP spid="133" grpId="0" build="p">
        <p:tmplLst>
          <p:tmpl lvl="1">
            <p:tnLst>
              <p:par>
                <p:cTn presetID="9" presetClass="entr" presetSubtype="0" fill="hold" nodeType="with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dissolve">
                      <p:cBhvr>
                        <p:cTn dur="500"/>
                        <p:tgtEl>
                          <p:spTgt spid="13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7" name="Shape 106"/>
          <p:cNvSpPr/>
          <p:nvPr userDrawn="1"/>
        </p:nvSpPr>
        <p:spPr>
          <a:xfrm>
            <a:off x="1212821" y="2910539"/>
            <a:ext cx="4329165" cy="1437847"/>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3" name="Picture Placeholder 2"/>
          <p:cNvSpPr>
            <a:spLocks noGrp="1"/>
          </p:cNvSpPr>
          <p:nvPr>
            <p:ph type="pic" sz="quarter" idx="22"/>
          </p:nvPr>
        </p:nvSpPr>
        <p:spPr>
          <a:xfrm>
            <a:off x="2574904" y="2734658"/>
            <a:ext cx="2787730" cy="178109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6087634" y="2861878"/>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6087634" y="3292883"/>
            <a:ext cx="5188378"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41646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par>
                          <p:cTn id="16" fill="hold">
                            <p:stCondLst>
                              <p:cond delay="1500"/>
                            </p:stCondLst>
                            <p:childTnLst>
                              <p:par>
                                <p:cTn id="17" presetID="22" presetClass="entr" presetSubtype="2" fill="hold" grpId="0" nodeType="after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611742" y="3002509"/>
            <a:ext cx="2843043" cy="3855493"/>
          </a:xfrm>
        </p:spPr>
        <p:txBody>
          <a:bodyPr/>
          <a:lstStyle/>
          <a:p>
            <a:endParaRPr lang="en-US"/>
          </a:p>
        </p:txBody>
      </p:sp>
    </p:spTree>
    <p:extLst>
      <p:ext uri="{BB962C8B-B14F-4D97-AF65-F5344CB8AC3E}">
        <p14:creationId xmlns:p14="http://schemas.microsoft.com/office/powerpoint/2010/main" val="2202059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5" name="macbook-pro.png"/>
          <p:cNvPicPr/>
          <p:nvPr userDrawn="1"/>
        </p:nvPicPr>
        <p:blipFill>
          <a:blip r:embed="rId2" cstate="print"/>
          <a:stretch>
            <a:fillRect/>
          </a:stretch>
        </p:blipFill>
        <p:spPr>
          <a:xfrm>
            <a:off x="6170612" y="2183215"/>
            <a:ext cx="4876050" cy="278042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1217612" y="2644287"/>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1217612" y="2988083"/>
            <a:ext cx="4661641" cy="2035649"/>
          </a:xfrm>
        </p:spPr>
        <p:txBody>
          <a:bodyPr lIns="0" tIns="0" rIns="0" bIns="0">
            <a:normAutofit/>
          </a:bodyPr>
          <a:lstStyle>
            <a:lvl1pPr marL="0" indent="0" algn="l">
              <a:lnSpc>
                <a:spcPts val="16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6932237" y="2362200"/>
            <a:ext cx="3352800" cy="215055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Tree>
    <p:extLst>
      <p:ext uri="{BB962C8B-B14F-4D97-AF65-F5344CB8AC3E}">
        <p14:creationId xmlns:p14="http://schemas.microsoft.com/office/powerpoint/2010/main" val="214058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8" name="macbook-pro.png"/>
          <p:cNvPicPr/>
          <p:nvPr userDrawn="1"/>
        </p:nvPicPr>
        <p:blipFill>
          <a:blip r:embed="rId2" cstate="print"/>
          <a:stretch>
            <a:fillRect/>
          </a:stretch>
        </p:blipFill>
        <p:spPr>
          <a:xfrm>
            <a:off x="8151812" y="3595799"/>
            <a:ext cx="2801325" cy="1597372"/>
          </a:xfrm>
          <a:prstGeom prst="rect">
            <a:avLst/>
          </a:prstGeom>
          <a:ln w="12700">
            <a:miter lim="400000"/>
          </a:ln>
        </p:spPr>
      </p:pic>
      <p:pic>
        <p:nvPicPr>
          <p:cNvPr id="12" name="imac.png"/>
          <p:cNvPicPr/>
          <p:nvPr userDrawn="1"/>
        </p:nvPicPr>
        <p:blipFill>
          <a:blip r:embed="rId3" cstate="print"/>
          <a:stretch>
            <a:fillRect/>
          </a:stretch>
        </p:blipFill>
        <p:spPr>
          <a:xfrm>
            <a:off x="3934298" y="1870157"/>
            <a:ext cx="4320230" cy="3451284"/>
          </a:xfrm>
          <a:prstGeom prst="rect">
            <a:avLst/>
          </a:prstGeom>
          <a:ln w="12700">
            <a:miter lim="400000"/>
          </a:ln>
        </p:spPr>
      </p:pic>
      <p:pic>
        <p:nvPicPr>
          <p:cNvPr id="14" name="tablet-black.png"/>
          <p:cNvPicPr/>
          <p:nvPr userDrawn="1"/>
        </p:nvPicPr>
        <p:blipFill>
          <a:blip r:embed="rId4" cstate="print"/>
          <a:stretch>
            <a:fillRect/>
          </a:stretch>
        </p:blipFill>
        <p:spPr>
          <a:xfrm rot="5400000">
            <a:off x="1695779" y="3806509"/>
            <a:ext cx="1039680" cy="1467263"/>
          </a:xfrm>
          <a:prstGeom prst="rect">
            <a:avLst/>
          </a:prstGeom>
          <a:ln w="12700">
            <a:miter lim="400000"/>
          </a:ln>
        </p:spPr>
      </p:pic>
      <p:pic>
        <p:nvPicPr>
          <p:cNvPr id="18" name="tablet-white.png"/>
          <p:cNvPicPr/>
          <p:nvPr userDrawn="1"/>
        </p:nvPicPr>
        <p:blipFill>
          <a:blip r:embed="rId5" cstate="print"/>
          <a:stretch>
            <a:fillRect/>
          </a:stretch>
        </p:blipFill>
        <p:spPr>
          <a:xfrm>
            <a:off x="1480447" y="2505431"/>
            <a:ext cx="1040076" cy="1468587"/>
          </a:xfrm>
          <a:prstGeom prst="rect">
            <a:avLst/>
          </a:prstGeom>
          <a:ln w="12700">
            <a:miter lim="400000"/>
          </a:ln>
        </p:spPr>
      </p:pic>
      <p:pic>
        <p:nvPicPr>
          <p:cNvPr id="20" name="phone-black.png"/>
          <p:cNvPicPr/>
          <p:nvPr userDrawn="1"/>
        </p:nvPicPr>
        <p:blipFill>
          <a:blip r:embed="rId6" cstate="print"/>
          <a:srcRect/>
          <a:stretch>
            <a:fillRect/>
          </a:stretch>
        </p:blipFill>
        <p:spPr>
          <a:xfrm rot="16200000">
            <a:off x="2881949" y="3036823"/>
            <a:ext cx="622287" cy="1230639"/>
          </a:xfrm>
          <a:prstGeom prst="rect">
            <a:avLst/>
          </a:prstGeom>
          <a:ln w="12700">
            <a:miter lim="400000"/>
          </a:ln>
        </p:spPr>
      </p:pic>
      <p:pic>
        <p:nvPicPr>
          <p:cNvPr id="22" name="phone-white.png"/>
          <p:cNvPicPr/>
          <p:nvPr userDrawn="1"/>
        </p:nvPicPr>
        <p:blipFill>
          <a:blip r:embed="rId7" cstate="print"/>
          <a:stretch>
            <a:fillRect/>
          </a:stretch>
        </p:blipFill>
        <p:spPr>
          <a:xfrm>
            <a:off x="3032285" y="4026840"/>
            <a:ext cx="622124" cy="123096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57" name="Picture Placeholder 2"/>
          <p:cNvSpPr>
            <a:spLocks noGrp="1"/>
          </p:cNvSpPr>
          <p:nvPr>
            <p:ph type="pic" sz="quarter" idx="23"/>
          </p:nvPr>
        </p:nvSpPr>
        <p:spPr>
          <a:xfrm>
            <a:off x="4127004" y="2048131"/>
            <a:ext cx="3934818" cy="224417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5" name="Picture Placeholder 2"/>
          <p:cNvSpPr>
            <a:spLocks noGrp="1"/>
          </p:cNvSpPr>
          <p:nvPr>
            <p:ph type="pic" sz="quarter" idx="24"/>
          </p:nvPr>
        </p:nvSpPr>
        <p:spPr>
          <a:xfrm>
            <a:off x="8599974" y="3715450"/>
            <a:ext cx="1905000" cy="123754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6" name="Picture Placeholder 2"/>
          <p:cNvSpPr>
            <a:spLocks noGrp="1"/>
          </p:cNvSpPr>
          <p:nvPr>
            <p:ph type="pic" sz="quarter" idx="25"/>
          </p:nvPr>
        </p:nvSpPr>
        <p:spPr>
          <a:xfrm>
            <a:off x="1571391" y="2659219"/>
            <a:ext cx="858188" cy="1161011"/>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7" name="Picture Placeholder 2"/>
          <p:cNvSpPr>
            <a:spLocks noGrp="1"/>
          </p:cNvSpPr>
          <p:nvPr>
            <p:ph type="pic" sz="quarter" idx="26"/>
          </p:nvPr>
        </p:nvSpPr>
        <p:spPr>
          <a:xfrm>
            <a:off x="1628707" y="4102417"/>
            <a:ext cx="1173825" cy="87544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8" name="Picture Placeholder 2"/>
          <p:cNvSpPr>
            <a:spLocks noGrp="1"/>
          </p:cNvSpPr>
          <p:nvPr>
            <p:ph type="pic" sz="quarter" idx="27"/>
          </p:nvPr>
        </p:nvSpPr>
        <p:spPr>
          <a:xfrm>
            <a:off x="2767387" y="3411196"/>
            <a:ext cx="851410" cy="48189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9" name="Picture Placeholder 2"/>
          <p:cNvSpPr>
            <a:spLocks noGrp="1"/>
          </p:cNvSpPr>
          <p:nvPr>
            <p:ph type="pic" sz="quarter" idx="28"/>
          </p:nvPr>
        </p:nvSpPr>
        <p:spPr>
          <a:xfrm>
            <a:off x="3105997" y="4217447"/>
            <a:ext cx="474700" cy="84974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Tree>
    <p:extLst>
      <p:ext uri="{BB962C8B-B14F-4D97-AF65-F5344CB8AC3E}">
        <p14:creationId xmlns:p14="http://schemas.microsoft.com/office/powerpoint/2010/main" val="290673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par>
                          <p:cTn id="40" fill="hold">
                            <p:stCondLst>
                              <p:cond delay="45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55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7" grpId="0"/>
      <p:bldP spid="25" grpId="0"/>
      <p:bldP spid="26" grpId="0"/>
      <p:bldP spid="27" grpId="0"/>
      <p:bldP spid="28" grpId="0"/>
      <p:bldP spid="2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2" name="Text Placeholder 17"/>
          <p:cNvSpPr>
            <a:spLocks noGrp="1"/>
          </p:cNvSpPr>
          <p:nvPr>
            <p:ph type="body" sz="quarter" idx="27"/>
          </p:nvPr>
        </p:nvSpPr>
        <p:spPr>
          <a:xfrm>
            <a:off x="1238782" y="4981299"/>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3" name="Text Placeholder 17"/>
          <p:cNvSpPr>
            <a:spLocks noGrp="1"/>
          </p:cNvSpPr>
          <p:nvPr>
            <p:ph type="body" sz="quarter" idx="28"/>
          </p:nvPr>
        </p:nvSpPr>
        <p:spPr>
          <a:xfrm>
            <a:off x="1238782" y="5310884"/>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0" name="Text Placeholder 17"/>
          <p:cNvSpPr>
            <a:spLocks noGrp="1"/>
          </p:cNvSpPr>
          <p:nvPr>
            <p:ph type="body" sz="quarter" idx="25"/>
          </p:nvPr>
        </p:nvSpPr>
        <p:spPr>
          <a:xfrm>
            <a:off x="1249373" y="4291605"/>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1" name="Text Placeholder 17"/>
          <p:cNvSpPr>
            <a:spLocks noGrp="1"/>
          </p:cNvSpPr>
          <p:nvPr>
            <p:ph type="body" sz="quarter" idx="26"/>
          </p:nvPr>
        </p:nvSpPr>
        <p:spPr>
          <a:xfrm>
            <a:off x="1249373" y="4638621"/>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pic>
        <p:nvPicPr>
          <p:cNvPr id="8" name="imac.png"/>
          <p:cNvPicPr/>
          <p:nvPr userDrawn="1"/>
        </p:nvPicPr>
        <p:blipFill>
          <a:blip r:embed="rId2" cstate="print"/>
          <a:stretch>
            <a:fillRect/>
          </a:stretch>
        </p:blipFill>
        <p:spPr>
          <a:xfrm>
            <a:off x="6709037" y="2630220"/>
            <a:ext cx="4338375" cy="346578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1217612" y="2639244"/>
            <a:ext cx="2971800" cy="228600"/>
          </a:xfrm>
        </p:spPr>
        <p:txBody>
          <a:bodyPr lIns="0" tIns="0" rIns="0" bIns="0" anchor="ctr">
            <a:normAutofit/>
          </a:bodyPr>
          <a:lstStyle>
            <a:lvl1pPr marL="0" indent="0" algn="l">
              <a:buNone/>
              <a:defRPr sz="1200" b="1">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GB" dirty="0"/>
          </a:p>
        </p:txBody>
      </p:sp>
      <p:sp>
        <p:nvSpPr>
          <p:cNvPr id="10" name="Text Placeholder 17"/>
          <p:cNvSpPr>
            <a:spLocks noGrp="1"/>
          </p:cNvSpPr>
          <p:nvPr>
            <p:ph type="body" sz="quarter" idx="21"/>
          </p:nvPr>
        </p:nvSpPr>
        <p:spPr>
          <a:xfrm>
            <a:off x="1217612" y="2983041"/>
            <a:ext cx="4661641" cy="651444"/>
          </a:xfrm>
        </p:spPr>
        <p:txBody>
          <a:bodyPr lIns="0" tIns="0" rIns="0" bIns="0">
            <a:normAutofit/>
          </a:bodyPr>
          <a:lstStyle>
            <a:lvl1pPr marL="0" indent="0" algn="l">
              <a:lnSpc>
                <a:spcPts val="1600"/>
              </a:lnSpc>
              <a:spcBef>
                <a:spcPts val="1500"/>
              </a:spcBef>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7" name="Picture Placeholder 2"/>
          <p:cNvSpPr>
            <a:spLocks noGrp="1"/>
          </p:cNvSpPr>
          <p:nvPr>
            <p:ph type="pic" sz="quarter" idx="23"/>
          </p:nvPr>
        </p:nvSpPr>
        <p:spPr>
          <a:xfrm>
            <a:off x="6897024" y="2796284"/>
            <a:ext cx="3962400" cy="2267895"/>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9" name="Content Placeholder 20"/>
          <p:cNvSpPr>
            <a:spLocks noGrp="1"/>
          </p:cNvSpPr>
          <p:nvPr>
            <p:ph sz="quarter" idx="24"/>
          </p:nvPr>
        </p:nvSpPr>
        <p:spPr>
          <a:xfrm>
            <a:off x="1227202" y="3913331"/>
            <a:ext cx="2971800" cy="228600"/>
          </a:xfrm>
        </p:spPr>
        <p:txBody>
          <a:bodyPr lIns="0" tIns="0" rIns="0" bIns="0" anchor="ctr">
            <a:normAutofit/>
          </a:bodyPr>
          <a:lstStyle>
            <a:lvl1pPr marL="0" indent="0" algn="l">
              <a:buNone/>
              <a:defRPr sz="1200" b="1">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GB" dirty="0"/>
          </a:p>
        </p:txBody>
      </p:sp>
      <p:sp>
        <p:nvSpPr>
          <p:cNvPr id="44" name="Shape 882"/>
          <p:cNvSpPr/>
          <p:nvPr userDrawn="1"/>
        </p:nvSpPr>
        <p:spPr>
          <a:xfrm>
            <a:off x="2754411" y="5401727"/>
            <a:ext cx="2434130" cy="62726"/>
          </a:xfrm>
          <a:prstGeom prst="rect">
            <a:avLst/>
          </a:prstGeom>
          <a:solidFill>
            <a:srgbClr val="F39C26">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5" name="Shape 885"/>
          <p:cNvSpPr/>
          <p:nvPr userDrawn="1"/>
        </p:nvSpPr>
        <p:spPr>
          <a:xfrm>
            <a:off x="2754411" y="5064179"/>
            <a:ext cx="2433914" cy="62726"/>
          </a:xfrm>
          <a:prstGeom prst="rect">
            <a:avLst/>
          </a:prstGeom>
          <a:solidFill>
            <a:srgbClr val="2980B9">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6" name="Shape 888"/>
          <p:cNvSpPr/>
          <p:nvPr userDrawn="1"/>
        </p:nvSpPr>
        <p:spPr>
          <a:xfrm>
            <a:off x="2754410" y="4721558"/>
            <a:ext cx="2433798" cy="62726"/>
          </a:xfrm>
          <a:prstGeom prst="rect">
            <a:avLst/>
          </a:prstGeom>
          <a:solidFill>
            <a:srgbClr val="9BBB59">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7" name="Shape 891"/>
          <p:cNvSpPr/>
          <p:nvPr userDrawn="1"/>
        </p:nvSpPr>
        <p:spPr>
          <a:xfrm>
            <a:off x="2754411" y="4374542"/>
            <a:ext cx="2435840" cy="62726"/>
          </a:xfrm>
          <a:prstGeom prst="rect">
            <a:avLst/>
          </a:prstGeom>
          <a:solidFill>
            <a:srgbClr val="17A085">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8" name="Shape 897"/>
          <p:cNvSpPr/>
          <p:nvPr userDrawn="1"/>
        </p:nvSpPr>
        <p:spPr>
          <a:xfrm>
            <a:off x="2748585" y="4374542"/>
            <a:ext cx="1880374" cy="62726"/>
          </a:xfrm>
          <a:prstGeom prst="rect">
            <a:avLst/>
          </a:prstGeom>
          <a:solidFill>
            <a:srgbClr val="17A085"/>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9" name="Shape 898"/>
          <p:cNvSpPr/>
          <p:nvPr userDrawn="1"/>
        </p:nvSpPr>
        <p:spPr>
          <a:xfrm>
            <a:off x="2748585" y="4721558"/>
            <a:ext cx="1235918" cy="62726"/>
          </a:xfrm>
          <a:prstGeom prst="rect">
            <a:avLst/>
          </a:prstGeom>
          <a:solidFill>
            <a:srgbClr val="9BBB59"/>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0" name="Shape 899"/>
          <p:cNvSpPr/>
          <p:nvPr userDrawn="1"/>
        </p:nvSpPr>
        <p:spPr>
          <a:xfrm>
            <a:off x="2748585" y="5064179"/>
            <a:ext cx="2272372" cy="62726"/>
          </a:xfrm>
          <a:prstGeom prst="rect">
            <a:avLst/>
          </a:prstGeom>
          <a:solidFill>
            <a:srgbClr val="2980B9"/>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1" name="Shape 900"/>
          <p:cNvSpPr/>
          <p:nvPr userDrawn="1"/>
        </p:nvSpPr>
        <p:spPr>
          <a:xfrm>
            <a:off x="2748585" y="5401727"/>
            <a:ext cx="1716420" cy="62726"/>
          </a:xfrm>
          <a:prstGeom prst="rect">
            <a:avLst/>
          </a:prstGeom>
          <a:solidFill>
            <a:srgbClr val="F39C26"/>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2" name="Text Placeholder 17"/>
          <p:cNvSpPr>
            <a:spLocks noGrp="1"/>
          </p:cNvSpPr>
          <p:nvPr>
            <p:ph type="body" sz="quarter" idx="29"/>
          </p:nvPr>
        </p:nvSpPr>
        <p:spPr>
          <a:xfrm>
            <a:off x="5540432" y="4981299"/>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3" name="Text Placeholder 17"/>
          <p:cNvSpPr>
            <a:spLocks noGrp="1"/>
          </p:cNvSpPr>
          <p:nvPr>
            <p:ph type="body" sz="quarter" idx="30"/>
          </p:nvPr>
        </p:nvSpPr>
        <p:spPr>
          <a:xfrm>
            <a:off x="5540432" y="5310884"/>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4" name="Text Placeholder 17"/>
          <p:cNvSpPr>
            <a:spLocks noGrp="1"/>
          </p:cNvSpPr>
          <p:nvPr>
            <p:ph type="body" sz="quarter" idx="31"/>
          </p:nvPr>
        </p:nvSpPr>
        <p:spPr>
          <a:xfrm>
            <a:off x="5551023" y="4291605"/>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5" name="Text Placeholder 17"/>
          <p:cNvSpPr>
            <a:spLocks noGrp="1"/>
          </p:cNvSpPr>
          <p:nvPr>
            <p:ph type="body" sz="quarter" idx="32"/>
          </p:nvPr>
        </p:nvSpPr>
        <p:spPr>
          <a:xfrm>
            <a:off x="5551023" y="4638621"/>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Tree>
    <p:extLst>
      <p:ext uri="{BB962C8B-B14F-4D97-AF65-F5344CB8AC3E}">
        <p14:creationId xmlns:p14="http://schemas.microsoft.com/office/powerpoint/2010/main" val="421699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39">
                                            <p:txEl>
                                              <p:pRg st="0" end="0"/>
                                            </p:txEl>
                                          </p:spTgt>
                                        </p:tgtEl>
                                        <p:attrNameLst>
                                          <p:attrName>style.visibility</p:attrName>
                                        </p:attrNameLst>
                                      </p:cBhvr>
                                      <p:to>
                                        <p:strVal val="visible"/>
                                      </p:to>
                                    </p:set>
                                    <p:animEffect transition="in" filter="fade">
                                      <p:cBhvr>
                                        <p:cTn id="31" dur="500"/>
                                        <p:tgtEl>
                                          <p:spTgt spid="39">
                                            <p:txEl>
                                              <p:pRg st="0" end="0"/>
                                            </p:txEl>
                                          </p:spTgt>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40">
                                            <p:txEl>
                                              <p:pRg st="0" end="0"/>
                                            </p:txEl>
                                          </p:spTgt>
                                        </p:tgtEl>
                                        <p:attrNameLst>
                                          <p:attrName>style.visibility</p:attrName>
                                        </p:attrNameLst>
                                      </p:cBhvr>
                                      <p:to>
                                        <p:strVal val="visible"/>
                                      </p:to>
                                    </p:set>
                                    <p:animEffect transition="in" filter="fade">
                                      <p:cBhvr>
                                        <p:cTn id="35" dur="500"/>
                                        <p:tgtEl>
                                          <p:spTgt spid="4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4500"/>
                            </p:stCondLst>
                            <p:childTnLst>
                              <p:par>
                                <p:cTn id="44" presetID="9" presetClass="entr" presetSubtype="0" fill="hold" grpId="0" nodeType="afterEffect" nodePh="1">
                                  <p:stCondLst>
                                    <p:cond delay="0"/>
                                  </p:stCondLst>
                                  <p:endCondLst>
                                    <p:cond evt="begin" delay="0">
                                      <p:tn val="44"/>
                                    </p:cond>
                                  </p:endCondLst>
                                  <p:childTnLst>
                                    <p:set>
                                      <p:cBhvr>
                                        <p:cTn id="45" dur="1" fill="hold">
                                          <p:stCondLst>
                                            <p:cond delay="0"/>
                                          </p:stCondLst>
                                        </p:cTn>
                                        <p:tgtEl>
                                          <p:spTgt spid="54">
                                            <p:txEl>
                                              <p:pRg st="0" end="0"/>
                                            </p:txEl>
                                          </p:spTgt>
                                        </p:tgtEl>
                                        <p:attrNameLst>
                                          <p:attrName>style.visibility</p:attrName>
                                        </p:attrNameLst>
                                      </p:cBhvr>
                                      <p:to>
                                        <p:strVal val="visible"/>
                                      </p:to>
                                    </p:set>
                                    <p:animEffect transition="in" filter="dissolve">
                                      <p:cBhvr>
                                        <p:cTn id="46" dur="500"/>
                                        <p:tgtEl>
                                          <p:spTgt spid="54">
                                            <p:txEl>
                                              <p:pRg st="0" end="0"/>
                                            </p:txEl>
                                          </p:spTgt>
                                        </p:tgtEl>
                                      </p:cBhvr>
                                    </p:animEffect>
                                  </p:childTnLst>
                                </p:cTn>
                              </p:par>
                            </p:childTnLst>
                          </p:cTn>
                        </p:par>
                        <p:par>
                          <p:cTn id="47" fill="hold">
                            <p:stCondLst>
                              <p:cond delay="5000"/>
                            </p:stCondLst>
                            <p:childTnLst>
                              <p:par>
                                <p:cTn id="48" presetID="10" presetClass="entr" presetSubtype="0" fill="hold" grpId="0" nodeType="afterEffect" nodePh="1">
                                  <p:stCondLst>
                                    <p:cond delay="0"/>
                                  </p:stCondLst>
                                  <p:endCondLst>
                                    <p:cond evt="begin" delay="0">
                                      <p:tn val="48"/>
                                    </p:cond>
                                  </p:endCondLst>
                                  <p:childTnLst>
                                    <p:set>
                                      <p:cBhvr>
                                        <p:cTn id="49" dur="1" fill="hold">
                                          <p:stCondLst>
                                            <p:cond delay="0"/>
                                          </p:stCondLst>
                                        </p:cTn>
                                        <p:tgtEl>
                                          <p:spTgt spid="41">
                                            <p:txEl>
                                              <p:pRg st="0" end="0"/>
                                            </p:txEl>
                                          </p:spTgt>
                                        </p:tgtEl>
                                        <p:attrNameLst>
                                          <p:attrName>style.visibility</p:attrName>
                                        </p:attrNameLst>
                                      </p:cBhvr>
                                      <p:to>
                                        <p:strVal val="visible"/>
                                      </p:to>
                                    </p:set>
                                    <p:animEffect transition="in" filter="fade">
                                      <p:cBhvr>
                                        <p:cTn id="50" dur="500"/>
                                        <p:tgtEl>
                                          <p:spTgt spid="41">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p:stCondLst>
                              <p:cond delay="6000"/>
                            </p:stCondLst>
                            <p:childTnLst>
                              <p:par>
                                <p:cTn id="59" presetID="9" presetClass="entr" presetSubtype="0" fill="hold" grpId="0" nodeType="afterEffect" nodePh="1">
                                  <p:stCondLst>
                                    <p:cond delay="0"/>
                                  </p:stCondLst>
                                  <p:endCondLst>
                                    <p:cond evt="begin" delay="0">
                                      <p:tn val="59"/>
                                    </p:cond>
                                  </p:endCondLst>
                                  <p:childTnLst>
                                    <p:set>
                                      <p:cBhvr>
                                        <p:cTn id="60" dur="1" fill="hold">
                                          <p:stCondLst>
                                            <p:cond delay="0"/>
                                          </p:stCondLst>
                                        </p:cTn>
                                        <p:tgtEl>
                                          <p:spTgt spid="55">
                                            <p:txEl>
                                              <p:pRg st="0" end="0"/>
                                            </p:txEl>
                                          </p:spTgt>
                                        </p:tgtEl>
                                        <p:attrNameLst>
                                          <p:attrName>style.visibility</p:attrName>
                                        </p:attrNameLst>
                                      </p:cBhvr>
                                      <p:to>
                                        <p:strVal val="visible"/>
                                      </p:to>
                                    </p:set>
                                    <p:animEffect transition="in" filter="dissolve">
                                      <p:cBhvr>
                                        <p:cTn id="61" dur="500"/>
                                        <p:tgtEl>
                                          <p:spTgt spid="55">
                                            <p:txEl>
                                              <p:pRg st="0" end="0"/>
                                            </p:txEl>
                                          </p:spTgt>
                                        </p:tgtEl>
                                      </p:cBhvr>
                                    </p:animEffect>
                                  </p:childTnLst>
                                </p:cTn>
                              </p:par>
                            </p:childTnLst>
                          </p:cTn>
                        </p:par>
                        <p:par>
                          <p:cTn id="62" fill="hold">
                            <p:stCondLst>
                              <p:cond delay="65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42">
                                            <p:txEl>
                                              <p:pRg st="0" end="0"/>
                                            </p:txEl>
                                          </p:spTgt>
                                        </p:tgtEl>
                                        <p:attrNameLst>
                                          <p:attrName>style.visibility</p:attrName>
                                        </p:attrNameLst>
                                      </p:cBhvr>
                                      <p:to>
                                        <p:strVal val="visible"/>
                                      </p:to>
                                    </p:set>
                                    <p:animEffect transition="in" filter="fade">
                                      <p:cBhvr>
                                        <p:cTn id="65" dur="500"/>
                                        <p:tgtEl>
                                          <p:spTgt spid="42">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par>
                          <p:cTn id="73" fill="hold">
                            <p:stCondLst>
                              <p:cond delay="7500"/>
                            </p:stCondLst>
                            <p:childTnLst>
                              <p:par>
                                <p:cTn id="74" presetID="9" presetClass="entr" presetSubtype="0"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dissolve">
                                      <p:cBhvr>
                                        <p:cTn id="76" dur="500"/>
                                        <p:tgtEl>
                                          <p:spTgt spid="52">
                                            <p:txEl>
                                              <p:pRg st="0" end="0"/>
                                            </p:txEl>
                                          </p:spTgt>
                                        </p:tgtEl>
                                      </p:cBhvr>
                                    </p:animEffect>
                                  </p:childTnLst>
                                </p:cTn>
                              </p:par>
                            </p:childTnLst>
                          </p:cTn>
                        </p:par>
                        <p:par>
                          <p:cTn id="77" fill="hold">
                            <p:stCondLst>
                              <p:cond delay="8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43">
                                            <p:txEl>
                                              <p:pRg st="0" end="0"/>
                                            </p:txEl>
                                          </p:spTgt>
                                        </p:tgtEl>
                                        <p:attrNameLst>
                                          <p:attrName>style.visibility</p:attrName>
                                        </p:attrNameLst>
                                      </p:cBhvr>
                                      <p:to>
                                        <p:strVal val="visible"/>
                                      </p:to>
                                    </p:set>
                                    <p:animEffect transition="in" filter="fade">
                                      <p:cBhvr>
                                        <p:cTn id="80" dur="500"/>
                                        <p:tgtEl>
                                          <p:spTgt spid="43">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par>
                          <p:cTn id="88" fill="hold">
                            <p:stCondLst>
                              <p:cond delay="9000"/>
                            </p:stCondLst>
                            <p:childTnLst>
                              <p:par>
                                <p:cTn id="89" presetID="9" presetClass="entr" presetSubtype="0" fill="hold" grpId="0" nodeType="afterEffect" nodePh="1">
                                  <p:stCondLst>
                                    <p:cond delay="0"/>
                                  </p:stCondLst>
                                  <p:endCondLst>
                                    <p:cond evt="begin" delay="0">
                                      <p:tn val="89"/>
                                    </p:cond>
                                  </p:end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dissolve">
                                      <p:cBhvr>
                                        <p:cTn id="91"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3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animBg="1"/>
      <p:bldP spid="45" grpId="0" animBg="1"/>
      <p:bldP spid="46" grpId="0" animBg="1"/>
      <p:bldP spid="47" grpId="0" animBg="1"/>
      <p:bldP spid="48" grpId="0" animBg="1"/>
      <p:bldP spid="49" grpId="0" animBg="1"/>
      <p:bldP spid="50" grpId="0" animBg="1"/>
      <p:bldP spid="51" grpId="0" animBg="1"/>
      <p:bldP spid="5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2"/>
                        </p:tgtEl>
                        <p:attrNameLst>
                          <p:attrName>style.visibility</p:attrName>
                        </p:attrNameLst>
                      </p:cBhvr>
                      <p:to>
                        <p:strVal val="visible"/>
                      </p:to>
                    </p:set>
                    <p:animEffect transition="in" filter="dissolve">
                      <p:cBhvr>
                        <p:cTn dur="500"/>
                        <p:tgtEl>
                          <p:spTgt spid="52"/>
                        </p:tgtEl>
                      </p:cBhvr>
                    </p:animEffect>
                  </p:childTnLst>
                </p:cTn>
              </p:par>
            </p:tnLst>
          </p:tmpl>
        </p:tmplLst>
      </p:bldP>
      <p:bldP spid="53"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3"/>
                        </p:tgtEl>
                        <p:attrNameLst>
                          <p:attrName>style.visibility</p:attrName>
                        </p:attrNameLst>
                      </p:cBhvr>
                      <p:to>
                        <p:strVal val="visible"/>
                      </p:to>
                    </p:set>
                    <p:animEffect transition="in" filter="dissolve">
                      <p:cBhvr>
                        <p:cTn dur="500"/>
                        <p:tgtEl>
                          <p:spTgt spid="53"/>
                        </p:tgtEl>
                      </p:cBhvr>
                    </p:animEffect>
                  </p:childTnLst>
                </p:cTn>
              </p:par>
            </p:tnLst>
          </p:tmpl>
        </p:tmplLst>
      </p:bldP>
      <p:bldP spid="5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Effect transition="in" filter="dissolve">
                      <p:cBhvr>
                        <p:cTn dur="500"/>
                        <p:tgtEl>
                          <p:spTgt spid="54"/>
                        </p:tgtEl>
                      </p:cBhvr>
                    </p:animEffect>
                  </p:childTnLst>
                </p:cTn>
              </p:par>
            </p:tnLst>
          </p:tmpl>
        </p:tmplLst>
      </p:bldP>
      <p:bldP spid="55"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5"/>
                        </p:tgtEl>
                        <p:attrNameLst>
                          <p:attrName>style.visibility</p:attrName>
                        </p:attrNameLst>
                      </p:cBhvr>
                      <p:to>
                        <p:strVal val="visible"/>
                      </p:to>
                    </p:set>
                    <p:animEffect transition="in" filter="dissolve">
                      <p:cBhvr>
                        <p:cTn dur="500"/>
                        <p:tgtEl>
                          <p:spTgt spid="55"/>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9EEC15F-C0F1-4D36-8735-275B51627F31}" type="datetimeFigureOut">
              <a:rPr lang="en-US" smtClean="0"/>
              <a:pPr/>
              <a:t>10/14/20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52289-4012-4053-9770-FE82CEB9514F}" type="slidenum">
              <a:rPr lang="en-US" smtClean="0"/>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532645" y="2844003"/>
            <a:ext cx="2118535" cy="297544"/>
          </a:xfrm>
        </p:spPr>
        <p:txBody>
          <a:bodyPr lIns="0" tIns="0" rIns="0" bIns="0">
            <a:normAutofit/>
          </a:bodyPr>
          <a:lstStyle>
            <a:lvl1pPr marL="0" indent="0">
              <a:buNone/>
              <a:defRPr sz="1500">
                <a:solidFill>
                  <a:schemeClr val="accent1"/>
                </a:solidFill>
              </a:defRPr>
            </a:lvl1pPr>
          </a:lstStyle>
          <a:p>
            <a:pPr lvl="0"/>
            <a:r>
              <a:rPr lang="en-US" dirty="0"/>
              <a:t>Graphic Designer</a:t>
            </a:r>
          </a:p>
        </p:txBody>
      </p:sp>
      <p:sp>
        <p:nvSpPr>
          <p:cNvPr id="6" name="Text Placeholder 5"/>
          <p:cNvSpPr>
            <a:spLocks noGrp="1"/>
          </p:cNvSpPr>
          <p:nvPr>
            <p:ph type="body" sz="quarter" idx="11" hasCustomPrompt="1"/>
          </p:nvPr>
        </p:nvSpPr>
        <p:spPr>
          <a:xfrm>
            <a:off x="1532643" y="3309267"/>
            <a:ext cx="2782465" cy="1689974"/>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t>
            </a:r>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a:t>
            </a:r>
            <a:endParaRPr lang="en-US" dirty="0"/>
          </a:p>
          <a:p>
            <a:pPr lvl="0"/>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t>
            </a:r>
          </a:p>
        </p:txBody>
      </p:sp>
      <p:sp>
        <p:nvSpPr>
          <p:cNvPr id="12" name="Text Placeholder 4"/>
          <p:cNvSpPr>
            <a:spLocks noGrp="1"/>
          </p:cNvSpPr>
          <p:nvPr>
            <p:ph type="body" sz="quarter" idx="15" hasCustomPrompt="1"/>
          </p:nvPr>
        </p:nvSpPr>
        <p:spPr>
          <a:xfrm>
            <a:off x="4933542" y="2874080"/>
            <a:ext cx="1247904" cy="202294"/>
          </a:xfrm>
        </p:spPr>
        <p:txBody>
          <a:bodyPr lIns="0" tIns="0" rIns="0" bIns="0">
            <a:normAutofit/>
          </a:bodyPr>
          <a:lstStyle>
            <a:lvl1pPr marL="0" indent="0">
              <a:buNone/>
              <a:defRPr sz="1500">
                <a:solidFill>
                  <a:schemeClr val="accent1"/>
                </a:solidFill>
              </a:defRPr>
            </a:lvl1pPr>
          </a:lstStyle>
          <a:p>
            <a:pPr lvl="0"/>
            <a:r>
              <a:rPr lang="en-US" dirty="0"/>
              <a:t>Skills</a:t>
            </a:r>
          </a:p>
        </p:txBody>
      </p:sp>
      <p:sp>
        <p:nvSpPr>
          <p:cNvPr id="14" name="Shape 486"/>
          <p:cNvSpPr/>
          <p:nvPr/>
        </p:nvSpPr>
        <p:spPr>
          <a:xfrm>
            <a:off x="1571088" y="5793908"/>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15" name="Shape 487"/>
          <p:cNvSpPr/>
          <p:nvPr/>
        </p:nvSpPr>
        <p:spPr>
          <a:xfrm>
            <a:off x="1658891" y="5859127"/>
            <a:ext cx="58516" cy="105376"/>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15430" y="3757"/>
                </a:lnTo>
                <a:cubicBezTo>
                  <a:pt x="14702" y="3757"/>
                  <a:pt x="13885" y="4288"/>
                  <a:pt x="13885" y="5002"/>
                </a:cubicBezTo>
                <a:lnTo>
                  <a:pt x="13885" y="7478"/>
                </a:lnTo>
                <a:lnTo>
                  <a:pt x="21600" y="7478"/>
                </a:lnTo>
                <a:lnTo>
                  <a:pt x="21600" y="11004"/>
                </a:lnTo>
                <a:lnTo>
                  <a:pt x="13885" y="11004"/>
                </a:lnTo>
                <a:lnTo>
                  <a:pt x="13885" y="21600"/>
                </a:lnTo>
                <a:lnTo>
                  <a:pt x="6602" y="21600"/>
                </a:lnTo>
                <a:lnTo>
                  <a:pt x="6602" y="11004"/>
                </a:lnTo>
                <a:lnTo>
                  <a:pt x="0" y="11004"/>
                </a:lnTo>
                <a:lnTo>
                  <a:pt x="0" y="7478"/>
                </a:lnTo>
                <a:lnTo>
                  <a:pt x="6602" y="7478"/>
                </a:lnTo>
                <a:lnTo>
                  <a:pt x="6602" y="5401"/>
                </a:lnTo>
                <a:cubicBezTo>
                  <a:pt x="6602" y="2424"/>
                  <a:pt x="10324" y="0"/>
                  <a:pt x="15430" y="0"/>
                </a:cubicBezTo>
                <a:lnTo>
                  <a:pt x="21600" y="0"/>
                </a:lnTo>
                <a:cubicBezTo>
                  <a:pt x="21600" y="0"/>
                  <a:pt x="21600" y="3757"/>
                  <a:pt x="21600" y="375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17" name="Shape 490"/>
          <p:cNvSpPr/>
          <p:nvPr/>
        </p:nvSpPr>
        <p:spPr>
          <a:xfrm>
            <a:off x="1571088" y="6138071"/>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21" name="Shape 491"/>
          <p:cNvSpPr/>
          <p:nvPr/>
        </p:nvSpPr>
        <p:spPr>
          <a:xfrm>
            <a:off x="1640815" y="6209743"/>
            <a:ext cx="108950" cy="88560"/>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804" y="2992"/>
                  <a:pt x="19950" y="3284"/>
                  <a:pt x="19054" y="3416"/>
                </a:cubicBezTo>
                <a:cubicBezTo>
                  <a:pt x="19970" y="2741"/>
                  <a:pt x="20673" y="1673"/>
                  <a:pt x="21003" y="400"/>
                </a:cubicBezTo>
                <a:cubicBezTo>
                  <a:pt x="20147" y="1023"/>
                  <a:pt x="19198" y="1478"/>
                  <a:pt x="18189" y="1722"/>
                </a:cubicBezTo>
                <a:cubicBezTo>
                  <a:pt x="17381" y="661"/>
                  <a:pt x="16229" y="0"/>
                  <a:pt x="14955" y="0"/>
                </a:cubicBezTo>
                <a:cubicBezTo>
                  <a:pt x="12507" y="0"/>
                  <a:pt x="10524" y="2442"/>
                  <a:pt x="10524" y="5451"/>
                </a:cubicBezTo>
                <a:cubicBezTo>
                  <a:pt x="10524" y="5879"/>
                  <a:pt x="10562" y="6297"/>
                  <a:pt x="10638" y="6697"/>
                </a:cubicBezTo>
                <a:cubicBezTo>
                  <a:pt x="6956" y="6467"/>
                  <a:pt x="3689" y="4296"/>
                  <a:pt x="1504" y="998"/>
                </a:cubicBezTo>
                <a:cubicBezTo>
                  <a:pt x="1122" y="1802"/>
                  <a:pt x="903" y="2741"/>
                  <a:pt x="903" y="3740"/>
                </a:cubicBezTo>
                <a:cubicBezTo>
                  <a:pt x="903" y="5632"/>
                  <a:pt x="1686" y="7299"/>
                  <a:pt x="2875" y="8280"/>
                </a:cubicBezTo>
                <a:cubicBezTo>
                  <a:pt x="2150" y="8248"/>
                  <a:pt x="1466" y="8005"/>
                  <a:pt x="868" y="7598"/>
                </a:cubicBezTo>
                <a:cubicBezTo>
                  <a:pt x="868" y="7619"/>
                  <a:pt x="868" y="7643"/>
                  <a:pt x="868" y="7664"/>
                </a:cubicBezTo>
                <a:cubicBezTo>
                  <a:pt x="868" y="10308"/>
                  <a:pt x="2396" y="12510"/>
                  <a:pt x="4423" y="13011"/>
                </a:cubicBezTo>
                <a:cubicBezTo>
                  <a:pt x="4051" y="13136"/>
                  <a:pt x="3660" y="13202"/>
                  <a:pt x="3255" y="13202"/>
                </a:cubicBezTo>
                <a:cubicBezTo>
                  <a:pt x="2970" y="13202"/>
                  <a:pt x="2693" y="13167"/>
                  <a:pt x="2421" y="13105"/>
                </a:cubicBezTo>
                <a:cubicBezTo>
                  <a:pt x="2985" y="15272"/>
                  <a:pt x="4622" y="16848"/>
                  <a:pt x="6560" y="16893"/>
                </a:cubicBezTo>
                <a:cubicBezTo>
                  <a:pt x="5043" y="18354"/>
                  <a:pt x="3134" y="19227"/>
                  <a:pt x="1057" y="19227"/>
                </a:cubicBezTo>
                <a:cubicBezTo>
                  <a:pt x="700" y="19227"/>
                  <a:pt x="348" y="19200"/>
                  <a:pt x="0" y="19151"/>
                </a:cubicBezTo>
                <a:cubicBezTo>
                  <a:pt x="1961" y="20699"/>
                  <a:pt x="4290" y="21600"/>
                  <a:pt x="6793" y="21600"/>
                </a:cubicBezTo>
                <a:cubicBezTo>
                  <a:pt x="14944" y="21600"/>
                  <a:pt x="19402" y="13293"/>
                  <a:pt x="19402" y="6084"/>
                </a:cubicBezTo>
                <a:cubicBezTo>
                  <a:pt x="19402" y="5848"/>
                  <a:pt x="19398" y="5615"/>
                  <a:pt x="19389" y="5378"/>
                </a:cubicBezTo>
                <a:cubicBezTo>
                  <a:pt x="20254" y="4609"/>
                  <a:pt x="21005" y="3649"/>
                  <a:pt x="21600" y="255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8" name="Picture Placeholder 7"/>
          <p:cNvSpPr>
            <a:spLocks noGrp="1"/>
          </p:cNvSpPr>
          <p:nvPr userDrawn="1">
            <p:ph type="pic" sz="quarter" idx="14"/>
          </p:nvPr>
        </p:nvSpPr>
        <p:spPr>
          <a:xfrm>
            <a:off x="7611921" y="2808724"/>
            <a:ext cx="3053301" cy="3056425"/>
          </a:xfrm>
          <a:prstGeom prst="rect">
            <a:avLst/>
          </a:prstGeom>
          <a:solidFill>
            <a:schemeClr val="bg1">
              <a:lumMod val="65000"/>
            </a:schemeClr>
          </a:solidFill>
          <a:ln w="38100">
            <a:solidFill>
              <a:srgbClr val="00B050"/>
            </a:solidFill>
          </a:ln>
        </p:spPr>
        <p:txBody>
          <a:bodyPr>
            <a:normAutofit/>
          </a:bodyPr>
          <a:lstStyle>
            <a:lvl1pPr>
              <a:defRPr sz="1400"/>
            </a:lvl1pPr>
          </a:lstStyle>
          <a:p>
            <a:endParaRPr lang="en-GB"/>
          </a:p>
        </p:txBody>
      </p:sp>
      <p:sp>
        <p:nvSpPr>
          <p:cNvPr id="35" name="Text Placeholder 5"/>
          <p:cNvSpPr>
            <a:spLocks noGrp="1"/>
          </p:cNvSpPr>
          <p:nvPr userDrawn="1">
            <p:ph type="body" sz="quarter" idx="16" hasCustomPrompt="1"/>
          </p:nvPr>
        </p:nvSpPr>
        <p:spPr>
          <a:xfrm>
            <a:off x="4907503" y="3313156"/>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36" name="Text Placeholder 5"/>
          <p:cNvSpPr>
            <a:spLocks noGrp="1"/>
          </p:cNvSpPr>
          <p:nvPr userDrawn="1">
            <p:ph type="body" sz="quarter" idx="17" hasCustomPrompt="1"/>
          </p:nvPr>
        </p:nvSpPr>
        <p:spPr>
          <a:xfrm>
            <a:off x="6329637" y="3693782"/>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62%</a:t>
            </a:r>
          </a:p>
        </p:txBody>
      </p:sp>
      <p:sp>
        <p:nvSpPr>
          <p:cNvPr id="43" name="Text Placeholder 5"/>
          <p:cNvSpPr>
            <a:spLocks noGrp="1"/>
          </p:cNvSpPr>
          <p:nvPr userDrawn="1">
            <p:ph type="body" sz="quarter" idx="24" hasCustomPrompt="1"/>
          </p:nvPr>
        </p:nvSpPr>
        <p:spPr>
          <a:xfrm>
            <a:off x="1967335" y="5810541"/>
            <a:ext cx="118655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agam_banda90</a:t>
            </a:r>
          </a:p>
        </p:txBody>
      </p:sp>
      <p:sp>
        <p:nvSpPr>
          <p:cNvPr id="44" name="Text Placeholder 5"/>
          <p:cNvSpPr>
            <a:spLocks noGrp="1"/>
          </p:cNvSpPr>
          <p:nvPr userDrawn="1">
            <p:ph type="body" sz="quarter" idx="25" hasCustomPrompt="1"/>
          </p:nvPr>
        </p:nvSpPr>
        <p:spPr>
          <a:xfrm>
            <a:off x="1967336" y="6163676"/>
            <a:ext cx="141509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banda_keren1990</a:t>
            </a:r>
          </a:p>
        </p:txBody>
      </p:sp>
      <p:sp>
        <p:nvSpPr>
          <p:cNvPr id="25" name="Rectangle 24"/>
          <p:cNvSpPr/>
          <p:nvPr userDrawn="1"/>
        </p:nvSpPr>
        <p:spPr>
          <a:xfrm>
            <a:off x="4901776" y="3539543"/>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26" name="Rectangle 25"/>
          <p:cNvSpPr/>
          <p:nvPr userDrawn="1"/>
        </p:nvSpPr>
        <p:spPr>
          <a:xfrm>
            <a:off x="4901776" y="3538571"/>
            <a:ext cx="1628540"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77" name="Text Placeholder 5"/>
          <p:cNvSpPr>
            <a:spLocks noGrp="1"/>
          </p:cNvSpPr>
          <p:nvPr userDrawn="1">
            <p:ph type="body" sz="quarter" idx="27" hasCustomPrompt="1"/>
          </p:nvPr>
        </p:nvSpPr>
        <p:spPr>
          <a:xfrm>
            <a:off x="4907503" y="3980285"/>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78" name="Text Placeholder 5"/>
          <p:cNvSpPr>
            <a:spLocks noGrp="1"/>
          </p:cNvSpPr>
          <p:nvPr userDrawn="1">
            <p:ph type="body" sz="quarter" idx="28" hasCustomPrompt="1"/>
          </p:nvPr>
        </p:nvSpPr>
        <p:spPr>
          <a:xfrm>
            <a:off x="5886834" y="4360913"/>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50%</a:t>
            </a:r>
          </a:p>
        </p:txBody>
      </p:sp>
      <p:sp>
        <p:nvSpPr>
          <p:cNvPr id="80" name="Rectangle 79"/>
          <p:cNvSpPr/>
          <p:nvPr userDrawn="1"/>
        </p:nvSpPr>
        <p:spPr>
          <a:xfrm>
            <a:off x="4901776" y="4206671"/>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1" name="Rectangle 80"/>
          <p:cNvSpPr/>
          <p:nvPr userDrawn="1"/>
        </p:nvSpPr>
        <p:spPr>
          <a:xfrm>
            <a:off x="4901772" y="4205699"/>
            <a:ext cx="1197403"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2" name="Text Placeholder 5"/>
          <p:cNvSpPr>
            <a:spLocks noGrp="1"/>
          </p:cNvSpPr>
          <p:nvPr userDrawn="1">
            <p:ph type="body" sz="quarter" idx="29" hasCustomPrompt="1"/>
          </p:nvPr>
        </p:nvSpPr>
        <p:spPr>
          <a:xfrm>
            <a:off x="4907503" y="4637570"/>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83" name="Text Placeholder 5"/>
          <p:cNvSpPr>
            <a:spLocks noGrp="1"/>
          </p:cNvSpPr>
          <p:nvPr userDrawn="1">
            <p:ph type="body" sz="quarter" idx="30" hasCustomPrompt="1"/>
          </p:nvPr>
        </p:nvSpPr>
        <p:spPr>
          <a:xfrm>
            <a:off x="6698636" y="5018196"/>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90%</a:t>
            </a:r>
          </a:p>
        </p:txBody>
      </p:sp>
      <p:sp>
        <p:nvSpPr>
          <p:cNvPr id="85" name="Rectangle 84"/>
          <p:cNvSpPr/>
          <p:nvPr userDrawn="1"/>
        </p:nvSpPr>
        <p:spPr>
          <a:xfrm>
            <a:off x="4901776" y="4863958"/>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6" name="Rectangle 85"/>
          <p:cNvSpPr/>
          <p:nvPr userDrawn="1"/>
        </p:nvSpPr>
        <p:spPr>
          <a:xfrm>
            <a:off x="4901772" y="4862986"/>
            <a:ext cx="2016339"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34" name="Text Placeholder 5"/>
          <p:cNvSpPr>
            <a:spLocks noGrp="1"/>
          </p:cNvSpPr>
          <p:nvPr userDrawn="1">
            <p:ph type="body" sz="quarter" idx="31" hasCustomPrompt="1"/>
          </p:nvPr>
        </p:nvSpPr>
        <p:spPr>
          <a:xfrm>
            <a:off x="5264150" y="5810541"/>
            <a:ext cx="118655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agam_banda90</a:t>
            </a:r>
          </a:p>
        </p:txBody>
      </p:sp>
      <p:sp>
        <p:nvSpPr>
          <p:cNvPr id="37" name="Text Placeholder 5"/>
          <p:cNvSpPr>
            <a:spLocks noGrp="1"/>
          </p:cNvSpPr>
          <p:nvPr userDrawn="1">
            <p:ph type="body" sz="quarter" idx="32" hasCustomPrompt="1"/>
          </p:nvPr>
        </p:nvSpPr>
        <p:spPr>
          <a:xfrm>
            <a:off x="5264150" y="6163676"/>
            <a:ext cx="141509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banda_keren1990</a:t>
            </a:r>
          </a:p>
        </p:txBody>
      </p:sp>
      <p:sp>
        <p:nvSpPr>
          <p:cNvPr id="29" name="Shape 486"/>
          <p:cNvSpPr/>
          <p:nvPr/>
        </p:nvSpPr>
        <p:spPr>
          <a:xfrm>
            <a:off x="4867903" y="5793908"/>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38" name="Shape 1186"/>
          <p:cNvSpPr/>
          <p:nvPr userDrawn="1"/>
        </p:nvSpPr>
        <p:spPr>
          <a:xfrm>
            <a:off x="4921641" y="5843354"/>
            <a:ext cx="137633" cy="12114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a:lnSpc>
                <a:spcPct val="100000"/>
              </a:lnSpc>
              <a:spcBef>
                <a:spcPts val="4499"/>
              </a:spcBef>
              <a:defRPr sz="2500">
                <a:latin typeface="Aleo Light"/>
                <a:ea typeface="Aleo Light"/>
                <a:cs typeface="Aleo Light"/>
                <a:sym typeface="Aleo Light"/>
              </a:defRPr>
            </a:pPr>
            <a:endParaRPr>
              <a:solidFill>
                <a:schemeClr val="bg1">
                  <a:lumMod val="95000"/>
                </a:schemeClr>
              </a:solidFill>
            </a:endParaRPr>
          </a:p>
        </p:txBody>
      </p:sp>
      <p:sp>
        <p:nvSpPr>
          <p:cNvPr id="32" name="Shape 490"/>
          <p:cNvSpPr/>
          <p:nvPr/>
        </p:nvSpPr>
        <p:spPr>
          <a:xfrm>
            <a:off x="4867903" y="6138071"/>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39" name="Shape 384"/>
          <p:cNvSpPr/>
          <p:nvPr userDrawn="1"/>
        </p:nvSpPr>
        <p:spPr>
          <a:xfrm>
            <a:off x="4940684" y="6212124"/>
            <a:ext cx="95264" cy="9741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Tree>
    <p:extLst>
      <p:ext uri="{BB962C8B-B14F-4D97-AF65-F5344CB8AC3E}">
        <p14:creationId xmlns:p14="http://schemas.microsoft.com/office/powerpoint/2010/main" val="414407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wipe(left)">
                                      <p:cBhvr>
                                        <p:cTn id="18" dur="500"/>
                                        <p:tgtEl>
                                          <p:spTgt spid="43">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4">
                                            <p:txEl>
                                              <p:pRg st="0" end="0"/>
                                            </p:txEl>
                                          </p:spTgt>
                                        </p:tgtEl>
                                        <p:attrNameLst>
                                          <p:attrName>style.visibility</p:attrName>
                                        </p:attrNameLst>
                                      </p:cBhvr>
                                      <p:to>
                                        <p:strVal val="visible"/>
                                      </p:to>
                                    </p:set>
                                    <p:animEffect transition="in" filter="wipe(left)">
                                      <p:cBhvr>
                                        <p:cTn id="22" dur="500"/>
                                        <p:tgtEl>
                                          <p:spTgt spid="44">
                                            <p:txEl>
                                              <p:pRg st="0" end="0"/>
                                            </p:txEl>
                                          </p:spTgt>
                                        </p:tgtEl>
                                      </p:cBhvr>
                                    </p:animEffect>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left)">
                                      <p:cBhvr>
                                        <p:cTn id="31" dur="500"/>
                                        <p:tgtEl>
                                          <p:spTgt spid="12">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77">
                                            <p:txEl>
                                              <p:pRg st="0" end="0"/>
                                            </p:txEl>
                                          </p:spTgt>
                                        </p:tgtEl>
                                        <p:attrNameLst>
                                          <p:attrName>style.visibility</p:attrName>
                                        </p:attrNameLst>
                                      </p:cBhvr>
                                      <p:to>
                                        <p:strVal val="visible"/>
                                      </p:to>
                                    </p:set>
                                    <p:animEffect transition="in" filter="fade">
                                      <p:cBhvr>
                                        <p:cTn id="51" dur="500"/>
                                        <p:tgtEl>
                                          <p:spTgt spid="77">
                                            <p:txEl>
                                              <p:pRg st="0" end="0"/>
                                            </p:txEl>
                                          </p:spTgt>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left)">
                                      <p:cBhvr>
                                        <p:cTn id="55" dur="500"/>
                                        <p:tgtEl>
                                          <p:spTgt spid="80"/>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left)">
                                      <p:cBhvr>
                                        <p:cTn id="59" dur="500"/>
                                        <p:tgtEl>
                                          <p:spTgt spid="81"/>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78">
                                            <p:txEl>
                                              <p:pRg st="0" end="0"/>
                                            </p:txEl>
                                          </p:spTgt>
                                        </p:tgtEl>
                                        <p:attrNameLst>
                                          <p:attrName>style.visibility</p:attrName>
                                        </p:attrNameLst>
                                      </p:cBhvr>
                                      <p:to>
                                        <p:strVal val="visible"/>
                                      </p:to>
                                    </p:set>
                                    <p:animEffect transition="in" filter="fade">
                                      <p:cBhvr>
                                        <p:cTn id="63" dur="500"/>
                                        <p:tgtEl>
                                          <p:spTgt spid="78">
                                            <p:txEl>
                                              <p:pRg st="0" end="0"/>
                                            </p:txEl>
                                          </p:spTgt>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82">
                                            <p:txEl>
                                              <p:pRg st="0" end="0"/>
                                            </p:txEl>
                                          </p:spTgt>
                                        </p:tgtEl>
                                        <p:attrNameLst>
                                          <p:attrName>style.visibility</p:attrName>
                                        </p:attrNameLst>
                                      </p:cBhvr>
                                      <p:to>
                                        <p:strVal val="visible"/>
                                      </p:to>
                                    </p:set>
                                    <p:animEffect transition="in" filter="fade">
                                      <p:cBhvr>
                                        <p:cTn id="67" dur="500"/>
                                        <p:tgtEl>
                                          <p:spTgt spid="82">
                                            <p:txEl>
                                              <p:pRg st="0" end="0"/>
                                            </p:txEl>
                                          </p:spTgt>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wipe(left)">
                                      <p:cBhvr>
                                        <p:cTn id="71" dur="500"/>
                                        <p:tgtEl>
                                          <p:spTgt spid="85"/>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wipe(left)">
                                      <p:cBhvr>
                                        <p:cTn id="75" dur="500"/>
                                        <p:tgtEl>
                                          <p:spTgt spid="86"/>
                                        </p:tgtEl>
                                      </p:cBhvr>
                                    </p:animEffect>
                                  </p:childTnLst>
                                </p:cTn>
                              </p:par>
                            </p:childTnLst>
                          </p:cTn>
                        </p:par>
                        <p:par>
                          <p:cTn id="76" fill="hold">
                            <p:stCondLst>
                              <p:cond delay="8500"/>
                            </p:stCondLst>
                            <p:childTnLst>
                              <p:par>
                                <p:cTn id="77" presetID="10" presetClass="entr" presetSubtype="0" fill="hold" grpId="0" nodeType="afterEffect">
                                  <p:stCondLst>
                                    <p:cond delay="0"/>
                                  </p:stCondLst>
                                  <p:childTnLst>
                                    <p:set>
                                      <p:cBhvr>
                                        <p:cTn id="78" dur="1" fill="hold">
                                          <p:stCondLst>
                                            <p:cond delay="0"/>
                                          </p:stCondLst>
                                        </p:cTn>
                                        <p:tgtEl>
                                          <p:spTgt spid="83">
                                            <p:txEl>
                                              <p:pRg st="0" end="0"/>
                                            </p:txEl>
                                          </p:spTgt>
                                        </p:tgtEl>
                                        <p:attrNameLst>
                                          <p:attrName>style.visibility</p:attrName>
                                        </p:attrNameLst>
                                      </p:cBhvr>
                                      <p:to>
                                        <p:strVal val="visible"/>
                                      </p:to>
                                    </p:set>
                                    <p:animEffect transition="in" filter="fade">
                                      <p:cBhvr>
                                        <p:cTn id="79" dur="500"/>
                                        <p:tgtEl>
                                          <p:spTgt spid="83">
                                            <p:txEl>
                                              <p:pRg st="0" end="0"/>
                                            </p:txEl>
                                          </p:spTgt>
                                        </p:tgtEl>
                                      </p:cBhvr>
                                    </p:animEffect>
                                  </p:childTnLst>
                                </p:cTn>
                              </p:par>
                            </p:childTnLst>
                          </p:cTn>
                        </p:par>
                        <p:par>
                          <p:cTn id="80" fill="hold">
                            <p:stCondLst>
                              <p:cond delay="9000"/>
                            </p:stCondLst>
                            <p:childTnLst>
                              <p:par>
                                <p:cTn id="81" presetID="22" presetClass="entr" presetSubtype="8" fill="hold" grpId="0" nodeType="after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9500"/>
                            </p:stCondLst>
                            <p:childTnLst>
                              <p:par>
                                <p:cTn id="85" presetID="22" presetClass="entr" presetSubtype="8"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Effect transition="in" filter="wipe(left)">
                                      <p:cBhvr>
                                        <p:cTn id="87"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8" grpId="0" animBg="1"/>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25" grpId="0" animBg="1"/>
      <p:bldP spid="26" grpId="0" animBg="1"/>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80" grpId="0" animBg="1"/>
      <p:bldP spid="81" grpId="0" animBg="1"/>
      <p:bldP spid="82" grpId="0" build="p">
        <p:tmplLst>
          <p:tmpl lvl="1">
            <p:tnLst>
              <p:par>
                <p:cTn presetID="10"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5" grpId="0" animBg="1"/>
      <p:bldP spid="86"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1289958" y="2057400"/>
            <a:ext cx="1821975"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
        <p:nvSpPr>
          <p:cNvPr id="18" name="Picture Placeholder 22"/>
          <p:cNvSpPr>
            <a:spLocks noGrp="1"/>
          </p:cNvSpPr>
          <p:nvPr>
            <p:ph type="pic" sz="quarter" idx="15"/>
          </p:nvPr>
        </p:nvSpPr>
        <p:spPr>
          <a:xfrm>
            <a:off x="3895736" y="2057400"/>
            <a:ext cx="1821975"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
        <p:nvSpPr>
          <p:cNvPr id="19" name="Picture Placeholder 22"/>
          <p:cNvSpPr>
            <a:spLocks noGrp="1"/>
          </p:cNvSpPr>
          <p:nvPr>
            <p:ph type="pic" sz="quarter" idx="16"/>
          </p:nvPr>
        </p:nvSpPr>
        <p:spPr>
          <a:xfrm>
            <a:off x="6548158" y="2057400"/>
            <a:ext cx="1821975"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
        <p:nvSpPr>
          <p:cNvPr id="20" name="Picture Placeholder 22"/>
          <p:cNvSpPr>
            <a:spLocks noGrp="1"/>
          </p:cNvSpPr>
          <p:nvPr>
            <p:ph type="pic" sz="quarter" idx="17"/>
          </p:nvPr>
        </p:nvSpPr>
        <p:spPr>
          <a:xfrm>
            <a:off x="9132696" y="2057400"/>
            <a:ext cx="1821975"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Tree>
    <p:extLst>
      <p:ext uri="{BB962C8B-B14F-4D97-AF65-F5344CB8AC3E}">
        <p14:creationId xmlns:p14="http://schemas.microsoft.com/office/powerpoint/2010/main" val="2080264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Meet_the_team">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988228" y="1821006"/>
            <a:ext cx="1821975"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Tree>
    <p:extLst>
      <p:ext uri="{BB962C8B-B14F-4D97-AF65-F5344CB8AC3E}">
        <p14:creationId xmlns:p14="http://schemas.microsoft.com/office/powerpoint/2010/main" val="4209183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Meet_the_team">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912812" y="3733800"/>
            <a:ext cx="6706384" cy="1824566"/>
          </a:xfrm>
        </p:spPr>
        <p:txBody>
          <a:bodyPr>
            <a:normAutofit/>
          </a:bodyPr>
          <a:lstStyle>
            <a:lvl1pPr marL="0" indent="0">
              <a:buNone/>
              <a:defRPr sz="1500">
                <a:solidFill>
                  <a:schemeClr val="bg1"/>
                </a:solidFill>
                <a:latin typeface="Calibri Light"/>
                <a:cs typeface="Calibri Light"/>
              </a:defRPr>
            </a:lvl1pPr>
          </a:lstStyle>
          <a:p>
            <a:endParaRPr lang="id-ID"/>
          </a:p>
        </p:txBody>
      </p:sp>
    </p:spTree>
    <p:extLst>
      <p:ext uri="{BB962C8B-B14F-4D97-AF65-F5344CB8AC3E}">
        <p14:creationId xmlns:p14="http://schemas.microsoft.com/office/powerpoint/2010/main" val="42091833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209652" y="2743200"/>
            <a:ext cx="2843043" cy="3108960"/>
          </a:xfrm>
        </p:spPr>
        <p:txBody>
          <a:bodyPr/>
          <a:lstStyle/>
          <a:p>
            <a:endParaRPr lang="en-US"/>
          </a:p>
        </p:txBody>
      </p:sp>
    </p:spTree>
    <p:extLst>
      <p:ext uri="{BB962C8B-B14F-4D97-AF65-F5344CB8AC3E}">
        <p14:creationId xmlns:p14="http://schemas.microsoft.com/office/powerpoint/2010/main" val="2202059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flipH="1">
            <a:off x="0" y="-1"/>
            <a:ext cx="12188825" cy="5045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7" name="Rectangle 6"/>
          <p:cNvSpPr/>
          <p:nvPr userDrawn="1"/>
        </p:nvSpPr>
        <p:spPr>
          <a:xfrm>
            <a:off x="1" y="0"/>
            <a:ext cx="12188824" cy="5045294"/>
          </a:xfrm>
          <a:prstGeom prst="rect">
            <a:avLst/>
          </a:prstGeom>
          <a:solidFill>
            <a:schemeClr val="accent5">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99"/>
          </a:p>
        </p:txBody>
      </p:sp>
      <p:pic>
        <p:nvPicPr>
          <p:cNvPr id="33" name="Picture 32"/>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509581" y="1572550"/>
            <a:ext cx="5616111" cy="3389114"/>
          </a:xfrm>
          <a:prstGeom prst="rect">
            <a:avLst/>
          </a:prstGeom>
        </p:spPr>
      </p:pic>
      <p:sp>
        <p:nvSpPr>
          <p:cNvPr id="34" name="Rectangle 33"/>
          <p:cNvSpPr/>
          <p:nvPr userDrawn="1"/>
        </p:nvSpPr>
        <p:spPr>
          <a:xfrm>
            <a:off x="1328293" y="1971593"/>
            <a:ext cx="3891628"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44" name="Picture Placeholder 43"/>
          <p:cNvSpPr>
            <a:spLocks noGrp="1"/>
          </p:cNvSpPr>
          <p:nvPr>
            <p:ph type="pic" sz="quarter" idx="10"/>
          </p:nvPr>
        </p:nvSpPr>
        <p:spPr>
          <a:xfrm>
            <a:off x="1328292" y="1959007"/>
            <a:ext cx="3891629" cy="2460586"/>
          </a:xfrm>
        </p:spPr>
        <p:txBody>
          <a:bodyPr/>
          <a:lstStyle/>
          <a:p>
            <a:endParaRPr lang="en-US"/>
          </a:p>
        </p:txBody>
      </p:sp>
    </p:spTree>
    <p:extLst>
      <p:ext uri="{BB962C8B-B14F-4D97-AF65-F5344CB8AC3E}">
        <p14:creationId xmlns:p14="http://schemas.microsoft.com/office/powerpoint/2010/main" val="118259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86" name="Picture Placeholder 2"/>
          <p:cNvSpPr>
            <a:spLocks noGrp="1"/>
          </p:cNvSpPr>
          <p:nvPr>
            <p:ph type="pic" sz="quarter" idx="36"/>
          </p:nvPr>
        </p:nvSpPr>
        <p:spPr>
          <a:xfrm>
            <a:off x="6303202" y="2286000"/>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87" name="Picture Placeholder 2"/>
          <p:cNvSpPr>
            <a:spLocks noGrp="1"/>
          </p:cNvSpPr>
          <p:nvPr>
            <p:ph type="pic" sz="quarter" idx="37"/>
          </p:nvPr>
        </p:nvSpPr>
        <p:spPr>
          <a:xfrm>
            <a:off x="6300715" y="4214532"/>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2" name="Shape 700"/>
          <p:cNvSpPr/>
          <p:nvPr userDrawn="1"/>
        </p:nvSpPr>
        <p:spPr>
          <a:xfrm>
            <a:off x="1903129" y="2420438"/>
            <a:ext cx="310504" cy="480934"/>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4" name="Picture Placeholder 2"/>
          <p:cNvSpPr>
            <a:spLocks noGrp="1"/>
          </p:cNvSpPr>
          <p:nvPr>
            <p:ph type="pic" sz="quarter" idx="29"/>
          </p:nvPr>
        </p:nvSpPr>
        <p:spPr>
          <a:xfrm>
            <a:off x="1248303" y="2286000"/>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28" name="Shape 697"/>
          <p:cNvSpPr/>
          <p:nvPr userDrawn="1"/>
        </p:nvSpPr>
        <p:spPr>
          <a:xfrm>
            <a:off x="1906864" y="4347383"/>
            <a:ext cx="306769" cy="480934"/>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6" name="Picture Placeholder 2"/>
          <p:cNvSpPr>
            <a:spLocks noGrp="1"/>
          </p:cNvSpPr>
          <p:nvPr>
            <p:ph type="pic" sz="quarter" idx="24"/>
          </p:nvPr>
        </p:nvSpPr>
        <p:spPr>
          <a:xfrm>
            <a:off x="1245815" y="4212945"/>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3"/>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hasCustomPrompt="1"/>
          </p:nvPr>
        </p:nvSpPr>
        <p:spPr>
          <a:xfrm>
            <a:off x="2458089" y="5144455"/>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10" name="Text Placeholder 17"/>
          <p:cNvSpPr>
            <a:spLocks noGrp="1"/>
          </p:cNvSpPr>
          <p:nvPr>
            <p:ph type="body" sz="quarter" idx="21" hasCustomPrompt="1"/>
          </p:nvPr>
        </p:nvSpPr>
        <p:spPr>
          <a:xfrm>
            <a:off x="2473491" y="428012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9" name="Shape 698"/>
          <p:cNvSpPr/>
          <p:nvPr userDrawn="1"/>
        </p:nvSpPr>
        <p:spPr>
          <a:xfrm>
            <a:off x="6950754" y="2420438"/>
            <a:ext cx="310504" cy="480934"/>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30" name="Shape 699"/>
          <p:cNvSpPr/>
          <p:nvPr userDrawn="1"/>
        </p:nvSpPr>
        <p:spPr>
          <a:xfrm>
            <a:off x="6954487" y="4348970"/>
            <a:ext cx="306769" cy="480934"/>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0" name="Text Placeholder 17"/>
          <p:cNvSpPr>
            <a:spLocks noGrp="1"/>
          </p:cNvSpPr>
          <p:nvPr>
            <p:ph type="body" sz="quarter" idx="25" hasCustomPrompt="1"/>
          </p:nvPr>
        </p:nvSpPr>
        <p:spPr>
          <a:xfrm>
            <a:off x="2458086" y="541212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1" name="Content Placeholder 20"/>
          <p:cNvSpPr>
            <a:spLocks noGrp="1"/>
          </p:cNvSpPr>
          <p:nvPr>
            <p:ph sz="quarter" idx="26" hasCustomPrompt="1"/>
          </p:nvPr>
        </p:nvSpPr>
        <p:spPr>
          <a:xfrm>
            <a:off x="2473495" y="3224214"/>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2" name="Text Placeholder 17"/>
          <p:cNvSpPr>
            <a:spLocks noGrp="1"/>
          </p:cNvSpPr>
          <p:nvPr>
            <p:ph type="body" sz="quarter" idx="27" hasCustomPrompt="1"/>
          </p:nvPr>
        </p:nvSpPr>
        <p:spPr>
          <a:xfrm>
            <a:off x="2473491" y="235988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3" name="Text Placeholder 17"/>
          <p:cNvSpPr>
            <a:spLocks noGrp="1"/>
          </p:cNvSpPr>
          <p:nvPr>
            <p:ph type="body" sz="quarter" idx="28" hasCustomPrompt="1"/>
          </p:nvPr>
        </p:nvSpPr>
        <p:spPr>
          <a:xfrm>
            <a:off x="2473492" y="349188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5" name="Content Placeholder 20"/>
          <p:cNvSpPr>
            <a:spLocks noGrp="1"/>
          </p:cNvSpPr>
          <p:nvPr>
            <p:ph sz="quarter" idx="30" hasCustomPrompt="1"/>
          </p:nvPr>
        </p:nvSpPr>
        <p:spPr>
          <a:xfrm>
            <a:off x="7497583" y="5144455"/>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6" name="Text Placeholder 17"/>
          <p:cNvSpPr>
            <a:spLocks noGrp="1"/>
          </p:cNvSpPr>
          <p:nvPr>
            <p:ph type="body" sz="quarter" idx="31" hasCustomPrompt="1"/>
          </p:nvPr>
        </p:nvSpPr>
        <p:spPr>
          <a:xfrm>
            <a:off x="7512985" y="428012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7" name="Text Placeholder 17"/>
          <p:cNvSpPr>
            <a:spLocks noGrp="1"/>
          </p:cNvSpPr>
          <p:nvPr>
            <p:ph type="body" sz="quarter" idx="32" hasCustomPrompt="1"/>
          </p:nvPr>
        </p:nvSpPr>
        <p:spPr>
          <a:xfrm>
            <a:off x="7497580" y="541212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8" name="Content Placeholder 20"/>
          <p:cNvSpPr>
            <a:spLocks noGrp="1"/>
          </p:cNvSpPr>
          <p:nvPr>
            <p:ph sz="quarter" idx="33" hasCustomPrompt="1"/>
          </p:nvPr>
        </p:nvSpPr>
        <p:spPr>
          <a:xfrm>
            <a:off x="7512989" y="3224214"/>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9" name="Text Placeholder 17"/>
          <p:cNvSpPr>
            <a:spLocks noGrp="1"/>
          </p:cNvSpPr>
          <p:nvPr>
            <p:ph type="body" sz="quarter" idx="34" hasCustomPrompt="1"/>
          </p:nvPr>
        </p:nvSpPr>
        <p:spPr>
          <a:xfrm>
            <a:off x="7512985" y="235988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82" name="Text Placeholder 17"/>
          <p:cNvSpPr>
            <a:spLocks noGrp="1"/>
          </p:cNvSpPr>
          <p:nvPr>
            <p:ph type="body" sz="quarter" idx="35" hasCustomPrompt="1"/>
          </p:nvPr>
        </p:nvSpPr>
        <p:spPr>
          <a:xfrm>
            <a:off x="7512986" y="349188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Tree>
    <p:extLst>
      <p:ext uri="{BB962C8B-B14F-4D97-AF65-F5344CB8AC3E}">
        <p14:creationId xmlns:p14="http://schemas.microsoft.com/office/powerpoint/2010/main" val="10539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2">
                                            <p:txEl>
                                              <p:pRg st="0" end="0"/>
                                            </p:txEl>
                                          </p:spTgt>
                                        </p:tgtEl>
                                        <p:attrNameLst>
                                          <p:attrName>style.visibility</p:attrName>
                                        </p:attrNameLst>
                                      </p:cBhvr>
                                      <p:to>
                                        <p:strVal val="visible"/>
                                      </p:to>
                                    </p:set>
                                    <p:animEffect transition="in" filter="dissolve">
                                      <p:cBhvr>
                                        <p:cTn id="23" dur="500"/>
                                        <p:tgtEl>
                                          <p:spTgt spid="62">
                                            <p:txEl>
                                              <p:pRg st="0" end="0"/>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61">
                                            <p:txEl>
                                              <p:pRg st="0" end="0"/>
                                            </p:txEl>
                                          </p:spTgt>
                                        </p:tgtEl>
                                        <p:attrNameLst>
                                          <p:attrName>style.visibility</p:attrName>
                                        </p:attrNameLst>
                                      </p:cBhvr>
                                      <p:to>
                                        <p:strVal val="visible"/>
                                      </p:to>
                                    </p:set>
                                    <p:animEffect transition="in" filter="dissolve">
                                      <p:cBhvr>
                                        <p:cTn id="27" dur="500"/>
                                        <p:tgtEl>
                                          <p:spTgt spid="6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3">
                                            <p:txEl>
                                              <p:pRg st="0" end="0"/>
                                            </p:txEl>
                                          </p:spTgt>
                                        </p:tgtEl>
                                        <p:attrNameLst>
                                          <p:attrName>style.visibility</p:attrName>
                                        </p:attrNameLst>
                                      </p:cBhvr>
                                      <p:to>
                                        <p:strVal val="visible"/>
                                      </p:to>
                                    </p:set>
                                    <p:animEffect transition="in" filter="dissolve">
                                      <p:cBhvr>
                                        <p:cTn id="30" dur="500"/>
                                        <p:tgtEl>
                                          <p:spTgt spid="63">
                                            <p:txEl>
                                              <p:pRg st="0" end="0"/>
                                            </p:txEl>
                                          </p:spTgt>
                                        </p:tgtEl>
                                      </p:cBhvr>
                                    </p:animEffect>
                                  </p:childTnLst>
                                </p:cTn>
                              </p:par>
                            </p:childTnLst>
                          </p:cTn>
                        </p:par>
                        <p:par>
                          <p:cTn id="31" fill="hold">
                            <p:stCondLst>
                              <p:cond delay="3000"/>
                            </p:stCondLst>
                            <p:childTnLst>
                              <p:par>
                                <p:cTn id="32" presetID="1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par>
                          <p:cTn id="39" fill="hold">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69">
                                            <p:txEl>
                                              <p:pRg st="0" end="0"/>
                                            </p:txEl>
                                          </p:spTgt>
                                        </p:tgtEl>
                                        <p:attrNameLst>
                                          <p:attrName>style.visibility</p:attrName>
                                        </p:attrNameLst>
                                      </p:cBhvr>
                                      <p:to>
                                        <p:strVal val="visible"/>
                                      </p:to>
                                    </p:set>
                                    <p:animEffect transition="in" filter="dissolve">
                                      <p:cBhvr>
                                        <p:cTn id="42" dur="500"/>
                                        <p:tgtEl>
                                          <p:spTgt spid="69">
                                            <p:txEl>
                                              <p:pRg st="0" end="0"/>
                                            </p:txEl>
                                          </p:spTgt>
                                        </p:tgtEl>
                                      </p:cBhvr>
                                    </p:animEffect>
                                  </p:childTnLst>
                                </p:cTn>
                              </p:par>
                            </p:childTnLst>
                          </p:cTn>
                        </p:par>
                        <p:par>
                          <p:cTn id="43" fill="hold">
                            <p:stCondLst>
                              <p:cond delay="4500"/>
                            </p:stCondLst>
                            <p:childTnLst>
                              <p:par>
                                <p:cTn id="44" presetID="9" presetClass="entr" presetSubtype="0" fill="hold" grpId="0" nodeType="afterEffect">
                                  <p:stCondLst>
                                    <p:cond delay="0"/>
                                  </p:stCondLst>
                                  <p:childTnLst>
                                    <p:set>
                                      <p:cBhvr>
                                        <p:cTn id="45" dur="1" fill="hold">
                                          <p:stCondLst>
                                            <p:cond delay="0"/>
                                          </p:stCondLst>
                                        </p:cTn>
                                        <p:tgtEl>
                                          <p:spTgt spid="68">
                                            <p:txEl>
                                              <p:pRg st="0" end="0"/>
                                            </p:txEl>
                                          </p:spTgt>
                                        </p:tgtEl>
                                        <p:attrNameLst>
                                          <p:attrName>style.visibility</p:attrName>
                                        </p:attrNameLst>
                                      </p:cBhvr>
                                      <p:to>
                                        <p:strVal val="visible"/>
                                      </p:to>
                                    </p:set>
                                    <p:animEffect transition="in" filter="dissolve">
                                      <p:cBhvr>
                                        <p:cTn id="46" dur="500"/>
                                        <p:tgtEl>
                                          <p:spTgt spid="68">
                                            <p:txEl>
                                              <p:pRg st="0" end="0"/>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82">
                                            <p:txEl>
                                              <p:pRg st="0" end="0"/>
                                            </p:txEl>
                                          </p:spTgt>
                                        </p:tgtEl>
                                        <p:attrNameLst>
                                          <p:attrName>style.visibility</p:attrName>
                                        </p:attrNameLst>
                                      </p:cBhvr>
                                      <p:to>
                                        <p:strVal val="visible"/>
                                      </p:to>
                                    </p:set>
                                    <p:animEffect transition="in" filter="dissolve">
                                      <p:cBhvr>
                                        <p:cTn id="49" dur="500"/>
                                        <p:tgtEl>
                                          <p:spTgt spid="82">
                                            <p:txEl>
                                              <p:pRg st="0" end="0"/>
                                            </p:txEl>
                                          </p:spTgt>
                                        </p:tgtEl>
                                      </p:cBhvr>
                                    </p:animEffect>
                                  </p:childTnLst>
                                </p:cTn>
                              </p:par>
                            </p:childTnLst>
                          </p:cTn>
                        </p:par>
                        <p:par>
                          <p:cTn id="50" fill="hold">
                            <p:stCondLst>
                              <p:cond delay="5000"/>
                            </p:stCondLst>
                            <p:childTnLst>
                              <p:par>
                                <p:cTn id="51" presetID="1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6000"/>
                            </p:stCondLst>
                            <p:childTnLst>
                              <p:par>
                                <p:cTn id="59" presetID="9" presetClass="entr" presetSubtype="0" fill="hold" grpId="0" nodeType="after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dissolve">
                                      <p:cBhvr>
                                        <p:cTn id="61" dur="500"/>
                                        <p:tgtEl>
                                          <p:spTgt spid="10">
                                            <p:txEl>
                                              <p:pRg st="0" end="0"/>
                                            </p:txEl>
                                          </p:spTgt>
                                        </p:tgtEl>
                                      </p:cBhvr>
                                    </p:animEffect>
                                  </p:childTnLst>
                                </p:cTn>
                              </p:par>
                            </p:childTnLst>
                          </p:cTn>
                        </p:par>
                        <p:par>
                          <p:cTn id="62" fill="hold">
                            <p:stCondLst>
                              <p:cond delay="6500"/>
                            </p:stCondLst>
                            <p:childTnLst>
                              <p:par>
                                <p:cTn id="63" presetID="9" presetClass="entr" presetSubtype="0" fill="hold" grpId="0" nodeType="after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Effect transition="in" filter="dissolve">
                                      <p:cBhvr>
                                        <p:cTn id="65" dur="500"/>
                                        <p:tgtEl>
                                          <p:spTgt spid="9">
                                            <p:txEl>
                                              <p:pRg st="0" end="0"/>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dissolve">
                                      <p:cBhvr>
                                        <p:cTn id="68" dur="500"/>
                                        <p:tgtEl>
                                          <p:spTgt spid="60">
                                            <p:txEl>
                                              <p:pRg st="0" end="0"/>
                                            </p:txEl>
                                          </p:spTgt>
                                        </p:tgtEl>
                                      </p:cBhvr>
                                    </p:animEffect>
                                  </p:childTnLst>
                                </p:cTn>
                              </p:par>
                            </p:childTnLst>
                          </p:cTn>
                        </p:par>
                        <p:par>
                          <p:cTn id="69" fill="hold">
                            <p:stCondLst>
                              <p:cond delay="70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left)">
                                      <p:cBhvr>
                                        <p:cTn id="76" dur="500"/>
                                        <p:tgtEl>
                                          <p:spTgt spid="30"/>
                                        </p:tgtEl>
                                      </p:cBhvr>
                                    </p:animEffect>
                                  </p:childTnLst>
                                </p:cTn>
                              </p:par>
                            </p:childTnLst>
                          </p:cTn>
                        </p:par>
                        <p:par>
                          <p:cTn id="77" fill="hold">
                            <p:stCondLst>
                              <p:cond delay="8000"/>
                            </p:stCondLst>
                            <p:childTnLst>
                              <p:par>
                                <p:cTn id="78" presetID="9" presetClass="entr" presetSubtype="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Effect transition="in" filter="dissolve">
                                      <p:cBhvr>
                                        <p:cTn id="80" dur="500"/>
                                        <p:tgtEl>
                                          <p:spTgt spid="66">
                                            <p:txEl>
                                              <p:pRg st="0" end="0"/>
                                            </p:txEl>
                                          </p:spTgt>
                                        </p:tgtEl>
                                      </p:cBhvr>
                                    </p:animEffect>
                                  </p:childTnLst>
                                </p:cTn>
                              </p:par>
                            </p:childTnLst>
                          </p:cTn>
                        </p:par>
                        <p:par>
                          <p:cTn id="81" fill="hold">
                            <p:stCondLst>
                              <p:cond delay="8500"/>
                            </p:stCondLst>
                            <p:childTnLst>
                              <p:par>
                                <p:cTn id="82" presetID="9" presetClass="entr" presetSubtype="0" fill="hold" grpId="0" nodeType="afterEffect">
                                  <p:stCondLst>
                                    <p:cond delay="0"/>
                                  </p:stCondLst>
                                  <p:childTnLst>
                                    <p:set>
                                      <p:cBhvr>
                                        <p:cTn id="83" dur="1" fill="hold">
                                          <p:stCondLst>
                                            <p:cond delay="0"/>
                                          </p:stCondLst>
                                        </p:cTn>
                                        <p:tgtEl>
                                          <p:spTgt spid="65">
                                            <p:txEl>
                                              <p:pRg st="0" end="0"/>
                                            </p:txEl>
                                          </p:spTgt>
                                        </p:tgtEl>
                                        <p:attrNameLst>
                                          <p:attrName>style.visibility</p:attrName>
                                        </p:attrNameLst>
                                      </p:cBhvr>
                                      <p:to>
                                        <p:strVal val="visible"/>
                                      </p:to>
                                    </p:set>
                                    <p:animEffect transition="in" filter="dissolve">
                                      <p:cBhvr>
                                        <p:cTn id="84" dur="500"/>
                                        <p:tgtEl>
                                          <p:spTgt spid="65">
                                            <p:txEl>
                                              <p:pRg st="0" end="0"/>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dissolve">
                                      <p:cBhvr>
                                        <p:cTn id="87" dur="500"/>
                                        <p:tgtEl>
                                          <p:spTgt spid="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32" grpId="0" animBg="1"/>
      <p:bldP spid="64" grpId="0"/>
      <p:bldP spid="28" grpId="0" animBg="1"/>
      <p:bldP spid="26"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9" grpId="0" animBg="1"/>
      <p:bldP spid="30" grpId="0" animBg="1"/>
      <p:bldP spid="60" grpId="0" build="p">
        <p:tmplLst>
          <p:tmpl lvl="1">
            <p:tnLst>
              <p:par>
                <p:cTn presetID="9"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dissolve">
                      <p:cBhvr>
                        <p:cTn dur="500"/>
                        <p:tgtEl>
                          <p:spTgt spid="60"/>
                        </p:tgtEl>
                      </p:cBhvr>
                    </p:animEffect>
                  </p:childTnLst>
                </p:cTn>
              </p:par>
            </p:tnLst>
          </p:tmpl>
        </p:tmplLst>
      </p:bldP>
      <p:bldP spid="61" grpId="0" build="p">
        <p:tmplLst>
          <p:tmpl lvl="1">
            <p:tnLst>
              <p:par>
                <p:cTn presetID="9"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dissolve">
                      <p:cBhvr>
                        <p:cTn dur="500"/>
                        <p:tgtEl>
                          <p:spTgt spid="61"/>
                        </p:tgtEl>
                      </p:cBhvr>
                    </p:animEffect>
                  </p:childTnLst>
                </p:cTn>
              </p:par>
            </p:tnLst>
          </p:tmpl>
        </p:tmplLst>
      </p:bldP>
      <p:bldP spid="62" grpId="0" build="p">
        <p:tmplLst>
          <p:tmpl lvl="1">
            <p:tnLst>
              <p:par>
                <p:cTn presetID="9"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dissolve">
                      <p:cBhvr>
                        <p:cTn dur="500"/>
                        <p:tgtEl>
                          <p:spTgt spid="62"/>
                        </p:tgtEl>
                      </p:cBhvr>
                    </p:animEffect>
                  </p:childTnLst>
                </p:cTn>
              </p:par>
            </p:tnLst>
          </p:tmpl>
        </p:tmplLst>
      </p:bldP>
      <p:bldP spid="63" grpId="0" build="p">
        <p:tmplLst>
          <p:tmpl lvl="1">
            <p:tnLst>
              <p:par>
                <p:cTn presetID="9"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dissolve">
                      <p:cBhvr>
                        <p:cTn dur="500"/>
                        <p:tgtEl>
                          <p:spTgt spid="63"/>
                        </p:tgtEl>
                      </p:cBhvr>
                    </p:animEffect>
                  </p:childTnLst>
                </p:cTn>
              </p:par>
            </p:tnLst>
          </p:tmpl>
        </p:tmplLst>
      </p:bldP>
      <p:bldP spid="65" grpId="0" build="p">
        <p:tmplLst>
          <p:tmpl lvl="1">
            <p:tnLst>
              <p:par>
                <p:cTn presetID="9"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dissolve">
                      <p:cBhvr>
                        <p:cTn dur="500"/>
                        <p:tgtEl>
                          <p:spTgt spid="65"/>
                        </p:tgtEl>
                      </p:cBhvr>
                    </p:animEffect>
                  </p:childTnLst>
                </p:cTn>
              </p:par>
            </p:tnLst>
          </p:tmpl>
        </p:tmplLst>
      </p:bldP>
      <p:bldP spid="66" grpId="0" build="p">
        <p:tmplLst>
          <p:tmpl lvl="1">
            <p:tnLst>
              <p:par>
                <p:cTn presetID="9"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dissolve">
                      <p:cBhvr>
                        <p:cTn dur="500"/>
                        <p:tgtEl>
                          <p:spTgt spid="66"/>
                        </p:tgtEl>
                      </p:cBhvr>
                    </p:animEffect>
                  </p:childTnLst>
                </p:cTn>
              </p:par>
            </p:tnLst>
          </p:tmpl>
        </p:tmplLst>
      </p:bldP>
      <p:bldP spid="67" grpId="0" build="p">
        <p:tmplLst>
          <p:tmpl lvl="1">
            <p:tnLst>
              <p:par>
                <p:cTn presetID="9"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dissolve">
                      <p:cBhvr>
                        <p:cTn dur="500"/>
                        <p:tgtEl>
                          <p:spTgt spid="67"/>
                        </p:tgtEl>
                      </p:cBhvr>
                    </p:animEffect>
                  </p:childTnLst>
                </p:cTn>
              </p:par>
            </p:tnLst>
          </p:tmpl>
        </p:tmplLst>
      </p:bldP>
      <p:bldP spid="68" grpId="0" build="p">
        <p:tmplLst>
          <p:tmpl lvl="1">
            <p:tnLst>
              <p:par>
                <p:cTn presetID="9"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dissolve">
                      <p:cBhvr>
                        <p:cTn dur="500"/>
                        <p:tgtEl>
                          <p:spTgt spid="68"/>
                        </p:tgtEl>
                      </p:cBhvr>
                    </p:animEffect>
                  </p:childTnLst>
                </p:cTn>
              </p:par>
            </p:tnLst>
          </p:tmpl>
        </p:tmplLst>
      </p:bldP>
      <p:bldP spid="69" grpId="0" build="p">
        <p:tmplLst>
          <p:tmpl lvl="1">
            <p:tnLst>
              <p:par>
                <p:cTn presetID="9"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82" grpId="0" build="p">
        <p:tmplLst>
          <p:tmpl lvl="1">
            <p:tnLst>
              <p:par>
                <p:cTn presetID="9" presetClass="entr" presetSubtype="0"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dissolve">
                      <p:cBhvr>
                        <p:cTn dur="500"/>
                        <p:tgtEl>
                          <p:spTgt spid="8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2438113" y="3184498"/>
            <a:ext cx="2438112" cy="16402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a:p>
        </p:txBody>
      </p:sp>
      <p:sp>
        <p:nvSpPr>
          <p:cNvPr id="7" name="Rectangle 6"/>
          <p:cNvSpPr/>
          <p:nvPr userDrawn="1"/>
        </p:nvSpPr>
        <p:spPr>
          <a:xfrm>
            <a:off x="7312602" y="3184498"/>
            <a:ext cx="2438112" cy="16402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a:p>
        </p:txBody>
      </p:sp>
      <p:sp>
        <p:nvSpPr>
          <p:cNvPr id="8" name="Rectangle 7"/>
          <p:cNvSpPr/>
          <p:nvPr userDrawn="1"/>
        </p:nvSpPr>
        <p:spPr>
          <a:xfrm>
            <a:off x="0"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a:p>
        </p:txBody>
      </p:sp>
      <p:sp>
        <p:nvSpPr>
          <p:cNvPr id="9" name="Rectangle 8"/>
          <p:cNvSpPr/>
          <p:nvPr userDrawn="1"/>
        </p:nvSpPr>
        <p:spPr>
          <a:xfrm>
            <a:off x="4876226"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a:p>
        </p:txBody>
      </p:sp>
      <p:sp>
        <p:nvSpPr>
          <p:cNvPr id="10" name="Rectangle 9"/>
          <p:cNvSpPr/>
          <p:nvPr userDrawn="1"/>
        </p:nvSpPr>
        <p:spPr>
          <a:xfrm>
            <a:off x="9750712"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a:p>
        </p:txBody>
      </p:sp>
      <p:sp>
        <p:nvSpPr>
          <p:cNvPr id="19" name="Picture Placeholder 18"/>
          <p:cNvSpPr>
            <a:spLocks noGrp="1"/>
          </p:cNvSpPr>
          <p:nvPr>
            <p:ph type="pic" sz="quarter" idx="11"/>
          </p:nvPr>
        </p:nvSpPr>
        <p:spPr>
          <a:xfrm>
            <a:off x="0" y="4800600"/>
            <a:ext cx="2437765" cy="2057400"/>
          </a:xfrm>
        </p:spPr>
        <p:txBody>
          <a:bodyPr/>
          <a:lstStyle/>
          <a:p>
            <a:endParaRPr lang="en-US"/>
          </a:p>
        </p:txBody>
      </p:sp>
      <p:sp>
        <p:nvSpPr>
          <p:cNvPr id="21" name="Picture Placeholder 20"/>
          <p:cNvSpPr>
            <a:spLocks noGrp="1"/>
          </p:cNvSpPr>
          <p:nvPr>
            <p:ph type="pic" sz="quarter" idx="12"/>
          </p:nvPr>
        </p:nvSpPr>
        <p:spPr>
          <a:xfrm>
            <a:off x="4875530" y="4800600"/>
            <a:ext cx="2437765" cy="2057400"/>
          </a:xfrm>
        </p:spPr>
        <p:txBody>
          <a:bodyPr/>
          <a:lstStyle/>
          <a:p>
            <a:endParaRPr lang="en-US"/>
          </a:p>
        </p:txBody>
      </p:sp>
      <p:sp>
        <p:nvSpPr>
          <p:cNvPr id="23" name="Picture Placeholder 22"/>
          <p:cNvSpPr>
            <a:spLocks noGrp="1"/>
          </p:cNvSpPr>
          <p:nvPr>
            <p:ph type="pic" sz="quarter" idx="13"/>
          </p:nvPr>
        </p:nvSpPr>
        <p:spPr>
          <a:xfrm>
            <a:off x="9751060" y="4800600"/>
            <a:ext cx="2437765" cy="2057400"/>
          </a:xfrm>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5" name="Picture Placeholder 2"/>
          <p:cNvSpPr>
            <a:spLocks noGrp="1"/>
          </p:cNvSpPr>
          <p:nvPr>
            <p:ph type="pic" sz="quarter" idx="27"/>
          </p:nvPr>
        </p:nvSpPr>
        <p:spPr>
          <a:xfrm>
            <a:off x="7754679"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6" name="Picture Placeholder 2"/>
          <p:cNvSpPr>
            <a:spLocks noGrp="1"/>
          </p:cNvSpPr>
          <p:nvPr>
            <p:ph type="pic" sz="quarter" idx="28"/>
          </p:nvPr>
        </p:nvSpPr>
        <p:spPr>
          <a:xfrm>
            <a:off x="7754679"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3" name="Picture Placeholder 2"/>
          <p:cNvSpPr>
            <a:spLocks noGrp="1"/>
          </p:cNvSpPr>
          <p:nvPr>
            <p:ph type="pic" sz="quarter" idx="25"/>
          </p:nvPr>
        </p:nvSpPr>
        <p:spPr>
          <a:xfrm>
            <a:off x="4488773"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4" name="Picture Placeholder 2"/>
          <p:cNvSpPr>
            <a:spLocks noGrp="1"/>
          </p:cNvSpPr>
          <p:nvPr>
            <p:ph type="pic" sz="quarter" idx="26"/>
          </p:nvPr>
        </p:nvSpPr>
        <p:spPr>
          <a:xfrm>
            <a:off x="4488773"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2" name="Picture Placeholder 2"/>
          <p:cNvSpPr>
            <a:spLocks noGrp="1"/>
          </p:cNvSpPr>
          <p:nvPr>
            <p:ph type="pic" sz="quarter" idx="24"/>
          </p:nvPr>
        </p:nvSpPr>
        <p:spPr>
          <a:xfrm>
            <a:off x="1225587"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 name="Picture Placeholder 2"/>
          <p:cNvSpPr>
            <a:spLocks noGrp="1"/>
          </p:cNvSpPr>
          <p:nvPr>
            <p:ph type="pic" sz="quarter" idx="22"/>
          </p:nvPr>
        </p:nvSpPr>
        <p:spPr>
          <a:xfrm>
            <a:off x="1225587"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10" name="Text Placeholder 17"/>
          <p:cNvSpPr>
            <a:spLocks noGrp="1"/>
          </p:cNvSpPr>
          <p:nvPr>
            <p:ph type="body" sz="quarter" idx="21"/>
          </p:nvPr>
        </p:nvSpPr>
        <p:spPr>
          <a:xfrm>
            <a:off x="4938318"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24" name="Shape 575"/>
          <p:cNvSpPr/>
          <p:nvPr userDrawn="1"/>
        </p:nvSpPr>
        <p:spPr>
          <a:xfrm>
            <a:off x="1232001" y="1894290"/>
            <a:ext cx="232109" cy="111343"/>
          </a:xfrm>
          <a:prstGeom prst="rect">
            <a:avLst/>
          </a:prstGeom>
          <a:solidFill>
            <a:schemeClr val="accent1">
              <a:lumMod val="75000"/>
            </a:schemeClr>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5" name="Shape 576"/>
          <p:cNvSpPr/>
          <p:nvPr userDrawn="1"/>
        </p:nvSpPr>
        <p:spPr>
          <a:xfrm>
            <a:off x="4490618" y="1894290"/>
            <a:ext cx="232109" cy="11134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6" name="Shape 577"/>
          <p:cNvSpPr/>
          <p:nvPr userDrawn="1"/>
        </p:nvSpPr>
        <p:spPr>
          <a:xfrm>
            <a:off x="7761627" y="1894290"/>
            <a:ext cx="232109" cy="11134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7" name="Shape 578"/>
          <p:cNvSpPr/>
          <p:nvPr userDrawn="1"/>
        </p:nvSpPr>
        <p:spPr>
          <a:xfrm>
            <a:off x="1232001" y="5924011"/>
            <a:ext cx="232109" cy="134714"/>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8" name="Shape 579"/>
          <p:cNvSpPr/>
          <p:nvPr userDrawn="1"/>
        </p:nvSpPr>
        <p:spPr>
          <a:xfrm>
            <a:off x="4490618" y="5924011"/>
            <a:ext cx="232109" cy="134714"/>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9" name="Shape 580"/>
          <p:cNvSpPr/>
          <p:nvPr userDrawn="1"/>
        </p:nvSpPr>
        <p:spPr>
          <a:xfrm>
            <a:off x="7761627" y="5924011"/>
            <a:ext cx="232109" cy="134714"/>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30" name="Text Placeholder 17"/>
          <p:cNvSpPr>
            <a:spLocks noGrp="1"/>
          </p:cNvSpPr>
          <p:nvPr>
            <p:ph type="body" sz="quarter" idx="23"/>
          </p:nvPr>
        </p:nvSpPr>
        <p:spPr>
          <a:xfrm>
            <a:off x="1674815"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7" name="Text Placeholder 17"/>
          <p:cNvSpPr>
            <a:spLocks noGrp="1"/>
          </p:cNvSpPr>
          <p:nvPr>
            <p:ph type="body" sz="quarter" idx="29"/>
          </p:nvPr>
        </p:nvSpPr>
        <p:spPr>
          <a:xfrm>
            <a:off x="4938318"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8" name="Text Placeholder 17"/>
          <p:cNvSpPr>
            <a:spLocks noGrp="1"/>
          </p:cNvSpPr>
          <p:nvPr>
            <p:ph type="body" sz="quarter" idx="30"/>
          </p:nvPr>
        </p:nvSpPr>
        <p:spPr>
          <a:xfrm>
            <a:off x="1674815"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9" name="Text Placeholder 17"/>
          <p:cNvSpPr>
            <a:spLocks noGrp="1"/>
          </p:cNvSpPr>
          <p:nvPr>
            <p:ph type="body" sz="quarter" idx="31"/>
          </p:nvPr>
        </p:nvSpPr>
        <p:spPr>
          <a:xfrm>
            <a:off x="8188930"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40" name="Text Placeholder 17"/>
          <p:cNvSpPr>
            <a:spLocks noGrp="1"/>
          </p:cNvSpPr>
          <p:nvPr>
            <p:ph type="body" sz="quarter" idx="32"/>
          </p:nvPr>
        </p:nvSpPr>
        <p:spPr>
          <a:xfrm>
            <a:off x="8188930"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227555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9" presetClass="entr" presetSubtype="0" fill="hold" grpId="0" nodeType="afterEffect" nodePh="1">
                                  <p:stCondLst>
                                    <p:cond delay="0"/>
                                  </p:stCondLst>
                                  <p:endCondLst>
                                    <p:cond evt="begin" delay="0">
                                      <p:tn val="17"/>
                                    </p:cond>
                                  </p:endCondLst>
                                  <p:childTnLst>
                                    <p:set>
                                      <p:cBhvr>
                                        <p:cTn id="18" dur="1" fill="hold">
                                          <p:stCondLst>
                                            <p:cond delay="0"/>
                                          </p:stCondLst>
                                        </p:cTn>
                                        <p:tgtEl>
                                          <p:spTgt spid="30">
                                            <p:txEl>
                                              <p:pRg st="0" end="0"/>
                                            </p:txEl>
                                          </p:spTgt>
                                        </p:tgtEl>
                                        <p:attrNameLst>
                                          <p:attrName>style.visibility</p:attrName>
                                        </p:attrNameLst>
                                      </p:cBhvr>
                                      <p:to>
                                        <p:strVal val="visible"/>
                                      </p:to>
                                    </p:set>
                                    <p:animEffect transition="in" filter="dissolve">
                                      <p:cBhvr>
                                        <p:cTn id="19" dur="500"/>
                                        <p:tgtEl>
                                          <p:spTgt spid="30">
                                            <p:txEl>
                                              <p:pRg st="0" end="0"/>
                                            </p:txEl>
                                          </p:spTgt>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9"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dissolve">
                                      <p:cBhvr>
                                        <p:cTn id="31" dur="500"/>
                                        <p:tgtEl>
                                          <p:spTgt spid="10">
                                            <p:txEl>
                                              <p:pRg st="0" end="0"/>
                                            </p:txEl>
                                          </p:spTgt>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par>
                          <p:cTn id="40" fill="hold">
                            <p:stCondLst>
                              <p:cond delay="4500"/>
                            </p:stCondLst>
                            <p:childTnLst>
                              <p:par>
                                <p:cTn id="41" presetID="9" presetClass="entr" presetSubtype="0" fill="hold" grpId="0" nodeType="afterEffect" nodePh="1">
                                  <p:stCondLst>
                                    <p:cond delay="0"/>
                                  </p:stCondLst>
                                  <p:endCondLst>
                                    <p:cond evt="begin" delay="0">
                                      <p:tn val="41"/>
                                    </p:cond>
                                  </p:end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dissolve">
                                      <p:cBhvr>
                                        <p:cTn id="43" dur="500"/>
                                        <p:tgtEl>
                                          <p:spTgt spid="39">
                                            <p:txEl>
                                              <p:pRg st="0" end="0"/>
                                            </p:txEl>
                                          </p:spTgt>
                                        </p:tgtEl>
                                      </p:cBhvr>
                                    </p:animEffect>
                                  </p:childTnLst>
                                </p:cTn>
                              </p:par>
                            </p:childTnLst>
                          </p:cTn>
                        </p:par>
                        <p:par>
                          <p:cTn id="44" fill="hold">
                            <p:stCondLst>
                              <p:cond delay="5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childTnLst>
                          </p:cTn>
                        </p:par>
                        <p:par>
                          <p:cTn id="52" fill="hold">
                            <p:stCondLst>
                              <p:cond delay="6000"/>
                            </p:stCondLst>
                            <p:childTnLst>
                              <p:par>
                                <p:cTn id="53" presetID="9" presetClass="entr" presetSubtype="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Effect transition="in" filter="dissolve">
                                      <p:cBhvr>
                                        <p:cTn id="55" dur="500"/>
                                        <p:tgtEl>
                                          <p:spTgt spid="38">
                                            <p:txEl>
                                              <p:pRg st="0" end="0"/>
                                            </p:txEl>
                                          </p:spTgt>
                                        </p:tgtEl>
                                      </p:cBhvr>
                                    </p:animEffect>
                                  </p:childTnLst>
                                </p:cTn>
                              </p:par>
                            </p:childTnLst>
                          </p:cTn>
                        </p:par>
                        <p:par>
                          <p:cTn id="56" fill="hold">
                            <p:stCondLst>
                              <p:cond delay="65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childTnLst>
                          </p:cTn>
                        </p:par>
                        <p:par>
                          <p:cTn id="64" fill="hold">
                            <p:stCondLst>
                              <p:cond delay="7500"/>
                            </p:stCondLst>
                            <p:childTnLst>
                              <p:par>
                                <p:cTn id="65" presetID="9" presetClass="entr" presetSubtype="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dissolve">
                                      <p:cBhvr>
                                        <p:cTn id="67" dur="500"/>
                                        <p:tgtEl>
                                          <p:spTgt spid="37">
                                            <p:txEl>
                                              <p:pRg st="0" end="0"/>
                                            </p:txEl>
                                          </p:spTgt>
                                        </p:tgtEl>
                                      </p:cBhvr>
                                    </p:animEffect>
                                  </p:childTnLst>
                                </p:cTn>
                              </p:par>
                            </p:childTnLst>
                          </p:cTn>
                        </p:par>
                        <p:par>
                          <p:cTn id="68" fill="hold">
                            <p:stCondLst>
                              <p:cond delay="8000"/>
                            </p:stCondLst>
                            <p:childTnLst>
                              <p:par>
                                <p:cTn id="69" presetID="10" presetClass="entr" presetSubtype="0" fill="hold" grpId="0" nodeType="afterEffect" nodePh="1">
                                  <p:stCondLst>
                                    <p:cond delay="0"/>
                                  </p:stCondLst>
                                  <p:endCondLst>
                                    <p:cond evt="begin" delay="0">
                                      <p:tn val="69"/>
                                    </p:cond>
                                  </p:end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childTnLst>
                          </p:cTn>
                        </p:par>
                        <p:par>
                          <p:cTn id="76" fill="hold">
                            <p:stCondLst>
                              <p:cond delay="9000"/>
                            </p:stCondLst>
                            <p:childTnLst>
                              <p:par>
                                <p:cTn id="77" presetID="9" presetClass="entr" presetSubtype="0" fill="hold" grpId="0" nodeType="afterEffect" nodePh="1">
                                  <p:stCondLst>
                                    <p:cond delay="0"/>
                                  </p:stCondLst>
                                  <p:endCondLst>
                                    <p:cond evt="begin" delay="0">
                                      <p:tn val="77"/>
                                    </p:cond>
                                  </p:endCondLst>
                                  <p:childTnLst>
                                    <p:set>
                                      <p:cBhvr>
                                        <p:cTn id="78" dur="1" fill="hold">
                                          <p:stCondLst>
                                            <p:cond delay="0"/>
                                          </p:stCondLst>
                                        </p:cTn>
                                        <p:tgtEl>
                                          <p:spTgt spid="40">
                                            <p:txEl>
                                              <p:pRg st="0" end="0"/>
                                            </p:txEl>
                                          </p:spTgt>
                                        </p:tgtEl>
                                        <p:attrNameLst>
                                          <p:attrName>style.visibility</p:attrName>
                                        </p:attrNameLst>
                                      </p:cBhvr>
                                      <p:to>
                                        <p:strVal val="visible"/>
                                      </p:to>
                                    </p:set>
                                    <p:animEffect transition="in" filter="dissolve">
                                      <p:cBhvr>
                                        <p:cTn id="79"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3" grpId="0"/>
      <p:bldP spid="34" grpId="0"/>
      <p:bldP spid="32" grpId="0"/>
      <p:bldP spid="3" grpId="0"/>
      <p:bldP spid="16" grpId="0"/>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4" grpId="0" animBg="1"/>
      <p:bldP spid="25" grpId="0" animBg="1"/>
      <p:bldP spid="26" grpId="0" animBg="1"/>
      <p:bldP spid="27" grpId="0" animBg="1"/>
      <p:bldP spid="28" grpId="0" animBg="1"/>
      <p:bldP spid="29" grpId="0" animBg="1"/>
      <p:bldP spid="3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dissolve">
                      <p:cBhvr>
                        <p:cTn dur="500"/>
                        <p:tgtEl>
                          <p:spTgt spid="30"/>
                        </p:tgtEl>
                      </p:cBhvr>
                    </p:animEffect>
                  </p:childTnLst>
                </p:cTn>
              </p:par>
            </p:tnLst>
          </p:tmpl>
        </p:tmplLst>
      </p:bldP>
      <p:bldP spid="37"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dissolve">
                      <p:cBhvr>
                        <p:cTn dur="500"/>
                        <p:tgtEl>
                          <p:spTgt spid="37"/>
                        </p:tgtEl>
                      </p:cBhvr>
                    </p:animEffect>
                  </p:childTnLst>
                </p:cTn>
              </p:par>
            </p:tnLst>
          </p:tmpl>
        </p:tmplLst>
      </p:bldP>
      <p:bldP spid="3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8"/>
                        </p:tgtEl>
                        <p:attrNameLst>
                          <p:attrName>style.visibility</p:attrName>
                        </p:attrNameLst>
                      </p:cBhvr>
                      <p:to>
                        <p:strVal val="visible"/>
                      </p:to>
                    </p:set>
                    <p:animEffect transition="in" filter="dissolve">
                      <p:cBhvr>
                        <p:cTn dur="500"/>
                        <p:tgtEl>
                          <p:spTgt spid="38"/>
                        </p:tgtEl>
                      </p:cBhvr>
                    </p:animEffect>
                  </p:childTnLst>
                </p:cTn>
              </p:par>
            </p:tnLst>
          </p:tmpl>
        </p:tmplLst>
      </p:bldP>
      <p:bldP spid="3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dissolve">
                      <p:cBhvr>
                        <p:cTn dur="500"/>
                        <p:tgtEl>
                          <p:spTgt spid="39"/>
                        </p:tgtEl>
                      </p:cBhvr>
                    </p:animEffect>
                  </p:childTnLst>
                </p:cTn>
              </p:par>
            </p:tnLst>
          </p:tmpl>
        </p:tmplLst>
      </p:bldP>
      <p:bldP spid="4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40"/>
                        </p:tgtEl>
                        <p:attrNameLst>
                          <p:attrName>style.visibility</p:attrName>
                        </p:attrNameLst>
                      </p:cBhvr>
                      <p:to>
                        <p:strVal val="visible"/>
                      </p:to>
                    </p:set>
                    <p:animEffect transition="in" filter="dissolve">
                      <p:cBhvr>
                        <p:cTn dur="500"/>
                        <p:tgtEl>
                          <p:spTgt spid="4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59" name="Picture Placeholder 2"/>
          <p:cNvSpPr>
            <a:spLocks noGrp="1"/>
          </p:cNvSpPr>
          <p:nvPr>
            <p:ph type="pic" sz="quarter" idx="33"/>
          </p:nvPr>
        </p:nvSpPr>
        <p:spPr>
          <a:xfrm>
            <a:off x="6161470" y="2362200"/>
            <a:ext cx="2672173"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58" name="Picture Placeholder 2"/>
          <p:cNvSpPr>
            <a:spLocks noGrp="1"/>
          </p:cNvSpPr>
          <p:nvPr>
            <p:ph type="pic" sz="quarter" idx="32"/>
          </p:nvPr>
        </p:nvSpPr>
        <p:spPr>
          <a:xfrm>
            <a:off x="6161470" y="4041885"/>
            <a:ext cx="2672175" cy="158858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57" name="Picture Placeholder 2"/>
          <p:cNvSpPr>
            <a:spLocks noGrp="1"/>
          </p:cNvSpPr>
          <p:nvPr>
            <p:ph type="pic" sz="quarter" idx="31"/>
          </p:nvPr>
        </p:nvSpPr>
        <p:spPr>
          <a:xfrm>
            <a:off x="3368501" y="4041887"/>
            <a:ext cx="2668146"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3" name="Picture Placeholder 2"/>
          <p:cNvSpPr>
            <a:spLocks noGrp="1"/>
          </p:cNvSpPr>
          <p:nvPr>
            <p:ph type="pic" sz="quarter" idx="22"/>
          </p:nvPr>
        </p:nvSpPr>
        <p:spPr>
          <a:xfrm>
            <a:off x="3365326" y="2362200"/>
            <a:ext cx="2674499"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30" name="Text Placeholder 17"/>
          <p:cNvSpPr>
            <a:spLocks noGrp="1"/>
          </p:cNvSpPr>
          <p:nvPr>
            <p:ph type="body" sz="quarter" idx="23" hasCustomPrompt="1"/>
          </p:nvPr>
        </p:nvSpPr>
        <p:spPr>
          <a:xfrm>
            <a:off x="1370013" y="3026462"/>
            <a:ext cx="1524000" cy="838200"/>
          </a:xfrm>
        </p:spPr>
        <p:txBody>
          <a:bodyPr lIns="0" tIns="0" rIns="0" bIns="0" anchor="t">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21" name="Shape 717"/>
          <p:cNvSpPr/>
          <p:nvPr userDrawn="1"/>
        </p:nvSpPr>
        <p:spPr>
          <a:xfrm>
            <a:off x="8833645" y="4434595"/>
            <a:ext cx="166737" cy="844133"/>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1" name="Shape 723"/>
          <p:cNvSpPr/>
          <p:nvPr userDrawn="1"/>
        </p:nvSpPr>
        <p:spPr>
          <a:xfrm>
            <a:off x="3204940" y="2734378"/>
            <a:ext cx="166737" cy="844133"/>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2" name="Shape 724"/>
          <p:cNvSpPr/>
          <p:nvPr userDrawn="1"/>
        </p:nvSpPr>
        <p:spPr>
          <a:xfrm>
            <a:off x="8833645" y="2734378"/>
            <a:ext cx="166737" cy="84413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3" name="Shape 735"/>
          <p:cNvSpPr/>
          <p:nvPr userDrawn="1"/>
        </p:nvSpPr>
        <p:spPr>
          <a:xfrm>
            <a:off x="3204940" y="4434595"/>
            <a:ext cx="166737" cy="84413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0" name="Content Placeholder 20"/>
          <p:cNvSpPr>
            <a:spLocks noGrp="1"/>
          </p:cNvSpPr>
          <p:nvPr>
            <p:ph sz="quarter" idx="16" hasCustomPrompt="1"/>
          </p:nvPr>
        </p:nvSpPr>
        <p:spPr>
          <a:xfrm>
            <a:off x="1664403" y="2719934"/>
            <a:ext cx="12296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r>
              <a:rPr lang="en-GB" dirty="0"/>
              <a:t>Product 1</a:t>
            </a:r>
          </a:p>
        </p:txBody>
      </p:sp>
      <p:sp>
        <p:nvSpPr>
          <p:cNvPr id="61" name="Text Placeholder 17"/>
          <p:cNvSpPr>
            <a:spLocks noGrp="1"/>
          </p:cNvSpPr>
          <p:nvPr>
            <p:ph type="body" sz="quarter" idx="34" hasCustomPrompt="1"/>
          </p:nvPr>
        </p:nvSpPr>
        <p:spPr>
          <a:xfrm>
            <a:off x="1370013" y="4726680"/>
            <a:ext cx="1524000" cy="838200"/>
          </a:xfrm>
        </p:spPr>
        <p:txBody>
          <a:bodyPr lIns="0" tIns="0" rIns="0" bIns="0" anchor="t">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2" name="Content Placeholder 20"/>
          <p:cNvSpPr>
            <a:spLocks noGrp="1"/>
          </p:cNvSpPr>
          <p:nvPr>
            <p:ph sz="quarter" idx="35" hasCustomPrompt="1"/>
          </p:nvPr>
        </p:nvSpPr>
        <p:spPr>
          <a:xfrm>
            <a:off x="1664403" y="4420152"/>
            <a:ext cx="12296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r>
              <a:rPr lang="en-GB" dirty="0"/>
              <a:t>Product 1</a:t>
            </a:r>
          </a:p>
        </p:txBody>
      </p:sp>
      <p:sp>
        <p:nvSpPr>
          <p:cNvPr id="63" name="Text Placeholder 17"/>
          <p:cNvSpPr>
            <a:spLocks noGrp="1"/>
          </p:cNvSpPr>
          <p:nvPr>
            <p:ph type="body" sz="quarter" idx="36" hasCustomPrompt="1"/>
          </p:nvPr>
        </p:nvSpPr>
        <p:spPr>
          <a:xfrm>
            <a:off x="9294812" y="3026462"/>
            <a:ext cx="1524000" cy="838200"/>
          </a:xfrm>
        </p:spPr>
        <p:txBody>
          <a:bodyPr lIns="0" tIns="0" rIns="0" bIns="0" anchor="t">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4" name="Content Placeholder 20"/>
          <p:cNvSpPr>
            <a:spLocks noGrp="1"/>
          </p:cNvSpPr>
          <p:nvPr>
            <p:ph sz="quarter" idx="37" hasCustomPrompt="1"/>
          </p:nvPr>
        </p:nvSpPr>
        <p:spPr>
          <a:xfrm>
            <a:off x="9294815" y="2719934"/>
            <a:ext cx="12296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Product 1</a:t>
            </a:r>
          </a:p>
        </p:txBody>
      </p:sp>
      <p:sp>
        <p:nvSpPr>
          <p:cNvPr id="65" name="Text Placeholder 17"/>
          <p:cNvSpPr>
            <a:spLocks noGrp="1"/>
          </p:cNvSpPr>
          <p:nvPr>
            <p:ph type="body" sz="quarter" idx="38" hasCustomPrompt="1"/>
          </p:nvPr>
        </p:nvSpPr>
        <p:spPr>
          <a:xfrm>
            <a:off x="9294812" y="4726680"/>
            <a:ext cx="1524000" cy="838200"/>
          </a:xfrm>
        </p:spPr>
        <p:txBody>
          <a:bodyPr lIns="0" tIns="0" rIns="0" bIns="0" anchor="t">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6" name="Content Placeholder 20"/>
          <p:cNvSpPr>
            <a:spLocks noGrp="1"/>
          </p:cNvSpPr>
          <p:nvPr>
            <p:ph sz="quarter" idx="39" hasCustomPrompt="1"/>
          </p:nvPr>
        </p:nvSpPr>
        <p:spPr>
          <a:xfrm>
            <a:off x="9294815" y="4420152"/>
            <a:ext cx="12296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Product 1</a:t>
            </a:r>
          </a:p>
        </p:txBody>
      </p:sp>
    </p:spTree>
    <p:extLst>
      <p:ext uri="{BB962C8B-B14F-4D97-AF65-F5344CB8AC3E}">
        <p14:creationId xmlns:p14="http://schemas.microsoft.com/office/powerpoint/2010/main" val="360014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0">
                                            <p:txEl>
                                              <p:pRg st="0" end="0"/>
                                            </p:txEl>
                                          </p:spTgt>
                                        </p:tgtEl>
                                        <p:attrNameLst>
                                          <p:attrName>style.visibility</p:attrName>
                                        </p:attrNameLst>
                                      </p:cBhvr>
                                      <p:to>
                                        <p:strVal val="visible"/>
                                      </p:to>
                                    </p:set>
                                    <p:animEffect transition="in" filter="dissolve">
                                      <p:cBhvr>
                                        <p:cTn id="19" dur="500"/>
                                        <p:tgtEl>
                                          <p:spTgt spid="60">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Effect transition="in" filter="dissolve">
                                      <p:cBhvr>
                                        <p:cTn id="22" dur="500"/>
                                        <p:tgtEl>
                                          <p:spTgt spid="30">
                                            <p:txEl>
                                              <p:pRg st="0" end="0"/>
                                            </p:txEl>
                                          </p:spTgt>
                                        </p:tgtEl>
                                      </p:cBhvr>
                                    </p:animEffect>
                                  </p:childTnLst>
                                </p:cTn>
                              </p:par>
                            </p:childTnLst>
                          </p:cTn>
                        </p:par>
                        <p:par>
                          <p:cTn id="23" fill="hold">
                            <p:stCondLst>
                              <p:cond delay="2000"/>
                            </p:stCondLst>
                            <p:childTnLst>
                              <p:par>
                                <p:cTn id="24" presetID="9" presetClass="entr" presetSubtype="0" fill="hold" grpId="0" nodeType="afterEffect" nodePh="1">
                                  <p:stCondLst>
                                    <p:cond delay="0"/>
                                  </p:stCondLst>
                                  <p:endCondLst>
                                    <p:cond evt="begin" delay="0">
                                      <p:tn val="24"/>
                                    </p:cond>
                                  </p:endCondLst>
                                  <p:childTnLst>
                                    <p:set>
                                      <p:cBhvr>
                                        <p:cTn id="25" dur="1" fill="hold">
                                          <p:stCondLst>
                                            <p:cond delay="0"/>
                                          </p:stCondLst>
                                        </p:cTn>
                                        <p:tgtEl>
                                          <p:spTgt spid="59"/>
                                        </p:tgtEl>
                                        <p:attrNameLst>
                                          <p:attrName>style.visibility</p:attrName>
                                        </p:attrNameLst>
                                      </p:cBhvr>
                                      <p:to>
                                        <p:strVal val="visible"/>
                                      </p:to>
                                    </p:set>
                                    <p:animEffect transition="in" filter="dissolve">
                                      <p:cBhvr>
                                        <p:cTn id="26" dur="500"/>
                                        <p:tgtEl>
                                          <p:spTgt spid="59"/>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childTnLst>
                          </p:cTn>
                        </p:par>
                        <p:par>
                          <p:cTn id="31" fill="hold">
                            <p:stCondLst>
                              <p:cond delay="3000"/>
                            </p:stCondLst>
                            <p:childTnLst>
                              <p:par>
                                <p:cTn id="32" presetID="9" presetClass="entr" presetSubtype="0" fill="hold" grpId="0" nodeType="after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dissolve">
                                      <p:cBhvr>
                                        <p:cTn id="34" dur="500"/>
                                        <p:tgtEl>
                                          <p:spTgt spid="64">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xEl>
                                              <p:pRg st="0" end="0"/>
                                            </p:txEl>
                                          </p:spTgt>
                                        </p:tgtEl>
                                        <p:attrNameLst>
                                          <p:attrName>style.visibility</p:attrName>
                                        </p:attrNameLst>
                                      </p:cBhvr>
                                      <p:to>
                                        <p:strVal val="visible"/>
                                      </p:to>
                                    </p:set>
                                    <p:animEffect transition="in" filter="dissolve">
                                      <p:cBhvr>
                                        <p:cTn id="37" dur="500"/>
                                        <p:tgtEl>
                                          <p:spTgt spid="63">
                                            <p:txEl>
                                              <p:pRg st="0" end="0"/>
                                            </p:txEl>
                                          </p:spTgt>
                                        </p:tgtEl>
                                      </p:cBhvr>
                                    </p:animEffect>
                                  </p:childTnLst>
                                </p:cTn>
                              </p:par>
                            </p:childTnLst>
                          </p:cTn>
                        </p:par>
                        <p:par>
                          <p:cTn id="38" fill="hold">
                            <p:stCondLst>
                              <p:cond delay="3500"/>
                            </p:stCondLst>
                            <p:childTnLst>
                              <p:par>
                                <p:cTn id="39" presetID="9" presetClass="entr" presetSubtype="0" fill="hold" grpId="0" nodeType="afterEffect" nodePh="1">
                                  <p:stCondLst>
                                    <p:cond delay="0"/>
                                  </p:stCondLst>
                                  <p:endCondLst>
                                    <p:cond evt="begin" delay="0">
                                      <p:tn val="39"/>
                                    </p:cond>
                                  </p:endCondLst>
                                  <p:childTnLst>
                                    <p:set>
                                      <p:cBhvr>
                                        <p:cTn id="40" dur="1" fill="hold">
                                          <p:stCondLst>
                                            <p:cond delay="0"/>
                                          </p:stCondLst>
                                        </p:cTn>
                                        <p:tgtEl>
                                          <p:spTgt spid="57"/>
                                        </p:tgtEl>
                                        <p:attrNameLst>
                                          <p:attrName>style.visibility</p:attrName>
                                        </p:attrNameLst>
                                      </p:cBhvr>
                                      <p:to>
                                        <p:strVal val="visible"/>
                                      </p:to>
                                    </p:set>
                                    <p:animEffect transition="in" filter="dissolve">
                                      <p:cBhvr>
                                        <p:cTn id="41" dur="500"/>
                                        <p:tgtEl>
                                          <p:spTgt spid="57"/>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right)">
                                      <p:cBhvr>
                                        <p:cTn id="45" dur="500"/>
                                        <p:tgtEl>
                                          <p:spTgt spid="5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62">
                                            <p:txEl>
                                              <p:pRg st="0" end="0"/>
                                            </p:txEl>
                                          </p:spTgt>
                                        </p:tgtEl>
                                        <p:attrNameLst>
                                          <p:attrName>style.visibility</p:attrName>
                                        </p:attrNameLst>
                                      </p:cBhvr>
                                      <p:to>
                                        <p:strVal val="visible"/>
                                      </p:to>
                                    </p:set>
                                    <p:animEffect transition="in" filter="dissolve">
                                      <p:cBhvr>
                                        <p:cTn id="49" dur="500"/>
                                        <p:tgtEl>
                                          <p:spTgt spid="62">
                                            <p:txEl>
                                              <p:pRg st="0" end="0"/>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1">
                                            <p:txEl>
                                              <p:pRg st="0" end="0"/>
                                            </p:txEl>
                                          </p:spTgt>
                                        </p:tgtEl>
                                        <p:attrNameLst>
                                          <p:attrName>style.visibility</p:attrName>
                                        </p:attrNameLst>
                                      </p:cBhvr>
                                      <p:to>
                                        <p:strVal val="visible"/>
                                      </p:to>
                                    </p:set>
                                    <p:animEffect transition="in" filter="dissolve">
                                      <p:cBhvr>
                                        <p:cTn id="52" dur="500"/>
                                        <p:tgtEl>
                                          <p:spTgt spid="61">
                                            <p:txEl>
                                              <p:pRg st="0" end="0"/>
                                            </p:txEl>
                                          </p:spTgt>
                                        </p:tgtEl>
                                      </p:cBhvr>
                                    </p:animEffect>
                                  </p:childTnLst>
                                </p:cTn>
                              </p:par>
                            </p:childTnLst>
                          </p:cTn>
                        </p:par>
                        <p:par>
                          <p:cTn id="53" fill="hold">
                            <p:stCondLst>
                              <p:cond delay="5000"/>
                            </p:stCondLst>
                            <p:childTnLst>
                              <p:par>
                                <p:cTn id="54" presetID="9" presetClass="entr" presetSubtype="0" fill="hold" grpId="0" nodeType="afterEffect" nodePh="1">
                                  <p:stCondLst>
                                    <p:cond delay="0"/>
                                  </p:stCondLst>
                                  <p:endCondLst>
                                    <p:cond evt="begin" delay="0">
                                      <p:tn val="54"/>
                                    </p:cond>
                                  </p:endCondLst>
                                  <p:childTnLst>
                                    <p:set>
                                      <p:cBhvr>
                                        <p:cTn id="55" dur="1" fill="hold">
                                          <p:stCondLst>
                                            <p:cond delay="0"/>
                                          </p:stCondLst>
                                        </p:cTn>
                                        <p:tgtEl>
                                          <p:spTgt spid="58"/>
                                        </p:tgtEl>
                                        <p:attrNameLst>
                                          <p:attrName>style.visibility</p:attrName>
                                        </p:attrNameLst>
                                      </p:cBhvr>
                                      <p:to>
                                        <p:strVal val="visible"/>
                                      </p:to>
                                    </p:set>
                                    <p:animEffect transition="in" filter="dissolve">
                                      <p:cBhvr>
                                        <p:cTn id="56" dur="500"/>
                                        <p:tgtEl>
                                          <p:spTgt spid="58"/>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par>
                          <p:cTn id="61" fill="hold">
                            <p:stCondLst>
                              <p:cond delay="6000"/>
                            </p:stCondLst>
                            <p:childTnLst>
                              <p:par>
                                <p:cTn id="62" presetID="9" presetClass="entr" presetSubtype="0" fill="hold" grpId="0" nodeType="afterEffect">
                                  <p:stCondLst>
                                    <p:cond delay="0"/>
                                  </p:stCondLst>
                                  <p:childTnLst>
                                    <p:set>
                                      <p:cBhvr>
                                        <p:cTn id="63" dur="1" fill="hold">
                                          <p:stCondLst>
                                            <p:cond delay="0"/>
                                          </p:stCondLst>
                                        </p:cTn>
                                        <p:tgtEl>
                                          <p:spTgt spid="66">
                                            <p:txEl>
                                              <p:pRg st="0" end="0"/>
                                            </p:txEl>
                                          </p:spTgt>
                                        </p:tgtEl>
                                        <p:attrNameLst>
                                          <p:attrName>style.visibility</p:attrName>
                                        </p:attrNameLst>
                                      </p:cBhvr>
                                      <p:to>
                                        <p:strVal val="visible"/>
                                      </p:to>
                                    </p:set>
                                    <p:animEffect transition="in" filter="dissolve">
                                      <p:cBhvr>
                                        <p:cTn id="64" dur="500"/>
                                        <p:tgtEl>
                                          <p:spTgt spid="66">
                                            <p:txEl>
                                              <p:pRg st="0" end="0"/>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65">
                                            <p:txEl>
                                              <p:pRg st="0" end="0"/>
                                            </p:txEl>
                                          </p:spTgt>
                                        </p:tgtEl>
                                        <p:attrNameLst>
                                          <p:attrName>style.visibility</p:attrName>
                                        </p:attrNameLst>
                                      </p:cBhvr>
                                      <p:to>
                                        <p:strVal val="visible"/>
                                      </p:to>
                                    </p:set>
                                    <p:animEffect transition="in" filter="dissolve">
                                      <p:cBhvr>
                                        <p:cTn id="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p:bldP spid="57" grpId="0"/>
      <p:bldP spid="3" grpId="0"/>
      <p:bldP spid="16" grpId="0"/>
      <p:bldP spid="30" grpId="0" build="p">
        <p:tmplLst>
          <p:tmpl lvl="1">
            <p:tnLst>
              <p:par>
                <p:cTn presetID="9"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dissolve">
                      <p:cBhvr>
                        <p:cTn dur="500"/>
                        <p:tgtEl>
                          <p:spTgt spid="30"/>
                        </p:tgtEl>
                      </p:cBhvr>
                    </p:animEffect>
                  </p:childTnLst>
                </p:cTn>
              </p:par>
            </p:tnLst>
          </p:tmpl>
        </p:tmplLst>
      </p:bldP>
      <p:bldP spid="21" grpId="0" animBg="1"/>
      <p:bldP spid="41" grpId="0" animBg="1"/>
      <p:bldP spid="42" grpId="0" animBg="1"/>
      <p:bldP spid="53" grpId="0" animBg="1"/>
      <p:bldP spid="60" grpId="0" build="p">
        <p:tmplLst>
          <p:tmpl lvl="1">
            <p:tnLst>
              <p:par>
                <p:cTn presetID="9"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dissolve">
                      <p:cBhvr>
                        <p:cTn dur="500"/>
                        <p:tgtEl>
                          <p:spTgt spid="60"/>
                        </p:tgtEl>
                      </p:cBhvr>
                    </p:animEffect>
                  </p:childTnLst>
                </p:cTn>
              </p:par>
            </p:tnLst>
          </p:tmpl>
        </p:tmplLst>
      </p:bldP>
      <p:bldP spid="61" grpId="0" build="p">
        <p:tmplLst>
          <p:tmpl lvl="1">
            <p:tnLst>
              <p:par>
                <p:cTn presetID="9"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dissolve">
                      <p:cBhvr>
                        <p:cTn dur="500"/>
                        <p:tgtEl>
                          <p:spTgt spid="61"/>
                        </p:tgtEl>
                      </p:cBhvr>
                    </p:animEffect>
                  </p:childTnLst>
                </p:cTn>
              </p:par>
            </p:tnLst>
          </p:tmpl>
        </p:tmplLst>
      </p:bldP>
      <p:bldP spid="62" grpId="0" build="p">
        <p:tmplLst>
          <p:tmpl lvl="1">
            <p:tnLst>
              <p:par>
                <p:cTn presetID="9"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dissolve">
                      <p:cBhvr>
                        <p:cTn dur="500"/>
                        <p:tgtEl>
                          <p:spTgt spid="62"/>
                        </p:tgtEl>
                      </p:cBhvr>
                    </p:animEffect>
                  </p:childTnLst>
                </p:cTn>
              </p:par>
            </p:tnLst>
          </p:tmpl>
        </p:tmplLst>
      </p:bldP>
      <p:bldP spid="63" grpId="0" build="p">
        <p:tmplLst>
          <p:tmpl lvl="1">
            <p:tnLst>
              <p:par>
                <p:cTn presetID="9"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dissolve">
                      <p:cBhvr>
                        <p:cTn dur="500"/>
                        <p:tgtEl>
                          <p:spTgt spid="63"/>
                        </p:tgtEl>
                      </p:cBhvr>
                    </p:animEffect>
                  </p:childTnLst>
                </p:cTn>
              </p:par>
            </p:tnLst>
          </p:tmpl>
        </p:tmplLst>
      </p:bldP>
      <p:bldP spid="64" grpId="0" build="p">
        <p:tmplLst>
          <p:tmpl lvl="1">
            <p:tnLst>
              <p:par>
                <p:cTn presetID="9"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dissolve">
                      <p:cBhvr>
                        <p:cTn dur="500"/>
                        <p:tgtEl>
                          <p:spTgt spid="64"/>
                        </p:tgtEl>
                      </p:cBhvr>
                    </p:animEffect>
                  </p:childTnLst>
                </p:cTn>
              </p:par>
            </p:tnLst>
          </p:tmpl>
        </p:tmplLst>
      </p:bldP>
      <p:bldP spid="65" grpId="0" build="p">
        <p:tmplLst>
          <p:tmpl lvl="1">
            <p:tnLst>
              <p:par>
                <p:cTn presetID="9"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dissolve">
                      <p:cBhvr>
                        <p:cTn dur="500"/>
                        <p:tgtEl>
                          <p:spTgt spid="65"/>
                        </p:tgtEl>
                      </p:cBhvr>
                    </p:animEffect>
                  </p:childTnLst>
                </p:cTn>
              </p:par>
            </p:tnLst>
          </p:tmpl>
        </p:tmplLst>
      </p:bldP>
      <p:bldP spid="66" grpId="0" build="p">
        <p:tmplLst>
          <p:tmpl lvl="1">
            <p:tnLst>
              <p:par>
                <p:cTn presetID="9"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dissolve">
                      <p:cBhvr>
                        <p:cTn dur="500"/>
                        <p:tgtEl>
                          <p:spTgt spid="6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750431" y="2006224"/>
            <a:ext cx="10701607" cy="4163820"/>
          </a:xfrm>
        </p:spPr>
        <p:txBody>
          <a:bodyPr/>
          <a:lstStyle/>
          <a:p>
            <a:endParaRPr lang="en-US"/>
          </a:p>
        </p:txBody>
      </p:sp>
    </p:spTree>
    <p:extLst>
      <p:ext uri="{BB962C8B-B14F-4D97-AF65-F5344CB8AC3E}">
        <p14:creationId xmlns:p14="http://schemas.microsoft.com/office/powerpoint/2010/main" val="931457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Rectangle 1"/>
          <p:cNvSpPr/>
          <p:nvPr userDrawn="1"/>
        </p:nvSpPr>
        <p:spPr>
          <a:xfrm>
            <a:off x="1144" y="6096002"/>
            <a:ext cx="9293671" cy="76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a:p>
        </p:txBody>
      </p:sp>
      <p:sp>
        <p:nvSpPr>
          <p:cNvPr id="78" name="Picture Placeholder 2"/>
          <p:cNvSpPr>
            <a:spLocks noGrp="1"/>
          </p:cNvSpPr>
          <p:nvPr>
            <p:ph type="pic" sz="quarter" idx="22"/>
          </p:nvPr>
        </p:nvSpPr>
        <p:spPr>
          <a:xfrm>
            <a:off x="1145" y="2061941"/>
            <a:ext cx="2388257" cy="238887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79" name="Picture Placeholder 2"/>
          <p:cNvSpPr>
            <a:spLocks noGrp="1"/>
          </p:cNvSpPr>
          <p:nvPr>
            <p:ph type="pic" sz="quarter" idx="23"/>
          </p:nvPr>
        </p:nvSpPr>
        <p:spPr>
          <a:xfrm>
            <a:off x="4903283" y="2061942"/>
            <a:ext cx="2388257" cy="238888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80" name="Picture Placeholder 2"/>
          <p:cNvSpPr>
            <a:spLocks noGrp="1"/>
          </p:cNvSpPr>
          <p:nvPr>
            <p:ph type="pic" sz="quarter" idx="24"/>
          </p:nvPr>
        </p:nvSpPr>
        <p:spPr>
          <a:xfrm>
            <a:off x="9799429" y="2061944"/>
            <a:ext cx="2388255" cy="2388877"/>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81" name="Picture Placeholder 2"/>
          <p:cNvSpPr>
            <a:spLocks noGrp="1"/>
          </p:cNvSpPr>
          <p:nvPr>
            <p:ph type="pic" sz="quarter" idx="25"/>
          </p:nvPr>
        </p:nvSpPr>
        <p:spPr>
          <a:xfrm>
            <a:off x="7351475" y="4510423"/>
            <a:ext cx="2388169" cy="234757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82" name="Picture Placeholder 2"/>
          <p:cNvSpPr>
            <a:spLocks noGrp="1"/>
          </p:cNvSpPr>
          <p:nvPr>
            <p:ph type="pic" sz="quarter" idx="26"/>
          </p:nvPr>
        </p:nvSpPr>
        <p:spPr>
          <a:xfrm>
            <a:off x="2455326" y="4507680"/>
            <a:ext cx="2388169" cy="235032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1" name="Text Placeholder 17"/>
          <p:cNvSpPr>
            <a:spLocks noGrp="1"/>
          </p:cNvSpPr>
          <p:nvPr>
            <p:ph type="body" sz="quarter" idx="18" hasCustomPrompt="1"/>
          </p:nvPr>
        </p:nvSpPr>
        <p:spPr>
          <a:xfrm>
            <a:off x="1523603" y="996517"/>
            <a:ext cx="9141619" cy="248083"/>
          </a:xfrm>
        </p:spPr>
        <p:txBody>
          <a:bodyPr lIns="0" tIns="0" rIns="0" bIns="0">
            <a:normAutofit/>
          </a:bodyPr>
          <a:lstStyle>
            <a:lvl1pPr marL="0" indent="0" algn="ctr">
              <a:lnSpc>
                <a:spcPts val="1400"/>
              </a:lnSpc>
              <a:buNone/>
              <a:defRPr sz="1000">
                <a:solidFill>
                  <a:schemeClr val="tx1">
                    <a:lumMod val="65000"/>
                    <a:lumOff val="35000"/>
                  </a:schemeClr>
                </a:solidFill>
                <a:latin typeface="Source Sans Pro Light"/>
              </a:defRPr>
            </a:lvl1pPr>
          </a:lstStyle>
          <a:p>
            <a:pPr lvl="0"/>
            <a:r>
              <a:rPr lang="en-GB" dirty="0"/>
              <a:t>write your relevant text here</a:t>
            </a:r>
          </a:p>
        </p:txBody>
      </p:sp>
      <p:sp>
        <p:nvSpPr>
          <p:cNvPr id="23" name="Shape 583"/>
          <p:cNvSpPr/>
          <p:nvPr userDrawn="1"/>
        </p:nvSpPr>
        <p:spPr>
          <a:xfrm>
            <a:off x="2455238" y="2061941"/>
            <a:ext cx="2388257" cy="2388878"/>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1" name="Shape 585"/>
          <p:cNvSpPr/>
          <p:nvPr userDrawn="1"/>
        </p:nvSpPr>
        <p:spPr>
          <a:xfrm rot="10800000">
            <a:off x="1144" y="4510335"/>
            <a:ext cx="2388257" cy="2347666"/>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3" name="Shape 587"/>
          <p:cNvSpPr/>
          <p:nvPr userDrawn="1"/>
        </p:nvSpPr>
        <p:spPr>
          <a:xfrm>
            <a:off x="7351387" y="2061941"/>
            <a:ext cx="2388257" cy="2388878"/>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5" name="Shape 589"/>
          <p:cNvSpPr/>
          <p:nvPr userDrawn="1"/>
        </p:nvSpPr>
        <p:spPr>
          <a:xfrm rot="10800000">
            <a:off x="4903283" y="4510335"/>
            <a:ext cx="2388257" cy="2347666"/>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7" name="Shape 591"/>
          <p:cNvSpPr/>
          <p:nvPr userDrawn="1"/>
        </p:nvSpPr>
        <p:spPr>
          <a:xfrm rot="10800000">
            <a:off x="9799432" y="4510335"/>
            <a:ext cx="2388257" cy="2347666"/>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nvGrpSpPr>
          <p:cNvPr id="3" name="Group 599"/>
          <p:cNvGrpSpPr/>
          <p:nvPr userDrawn="1"/>
        </p:nvGrpSpPr>
        <p:grpSpPr>
          <a:xfrm>
            <a:off x="2799919" y="2053956"/>
            <a:ext cx="512796" cy="512930"/>
            <a:chOff x="0" y="0"/>
            <a:chExt cx="1025858" cy="1025858"/>
          </a:xfrm>
        </p:grpSpPr>
        <p:sp>
          <p:nvSpPr>
            <p:cNvPr id="52" name="Shape 597"/>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3" name="Shape 598"/>
            <p:cNvSpPr/>
            <p:nvPr/>
          </p:nvSpPr>
          <p:spPr>
            <a:xfrm>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4" name="Group 605"/>
          <p:cNvGrpSpPr/>
          <p:nvPr userDrawn="1"/>
        </p:nvGrpSpPr>
        <p:grpSpPr>
          <a:xfrm>
            <a:off x="7699064" y="2053956"/>
            <a:ext cx="512796" cy="512930"/>
            <a:chOff x="0" y="0"/>
            <a:chExt cx="1025858" cy="1025858"/>
          </a:xfrm>
        </p:grpSpPr>
        <p:sp>
          <p:nvSpPr>
            <p:cNvPr id="58" name="Shape 603"/>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9" name="Shape 604"/>
            <p:cNvSpPr/>
            <p:nvPr/>
          </p:nvSpPr>
          <p:spPr>
            <a:xfrm>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611"/>
          <p:cNvGrpSpPr/>
          <p:nvPr userDrawn="1"/>
        </p:nvGrpSpPr>
        <p:grpSpPr>
          <a:xfrm>
            <a:off x="10147139" y="4507677"/>
            <a:ext cx="512796" cy="512930"/>
            <a:chOff x="0" y="0"/>
            <a:chExt cx="1025858" cy="1025858"/>
          </a:xfrm>
        </p:grpSpPr>
        <p:sp>
          <p:nvSpPr>
            <p:cNvPr id="64" name="Shape 609"/>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5" name="Shape 610"/>
            <p:cNvSpPr/>
            <p:nvPr/>
          </p:nvSpPr>
          <p:spPr>
            <a:xfrm rot="54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6" name="Group 617"/>
          <p:cNvGrpSpPr/>
          <p:nvPr userDrawn="1"/>
        </p:nvGrpSpPr>
        <p:grpSpPr>
          <a:xfrm>
            <a:off x="5248111" y="4507677"/>
            <a:ext cx="512796" cy="512930"/>
            <a:chOff x="0" y="0"/>
            <a:chExt cx="1025858" cy="1025858"/>
          </a:xfrm>
        </p:grpSpPr>
        <p:sp>
          <p:nvSpPr>
            <p:cNvPr id="70" name="Shape 615"/>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1" name="Shape 616"/>
            <p:cNvSpPr/>
            <p:nvPr/>
          </p:nvSpPr>
          <p:spPr>
            <a:xfrm rot="108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7" name="Group 623"/>
          <p:cNvGrpSpPr/>
          <p:nvPr userDrawn="1"/>
        </p:nvGrpSpPr>
        <p:grpSpPr>
          <a:xfrm>
            <a:off x="348850" y="4507677"/>
            <a:ext cx="512796" cy="512930"/>
            <a:chOff x="0" y="0"/>
            <a:chExt cx="1025858" cy="1025858"/>
          </a:xfrm>
        </p:grpSpPr>
        <p:sp>
          <p:nvSpPr>
            <p:cNvPr id="76" name="Shape 621"/>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7" name="Shape 622"/>
            <p:cNvSpPr/>
            <p:nvPr/>
          </p:nvSpPr>
          <p:spPr>
            <a:xfrm rot="108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83" name="Content Placeholder 20"/>
          <p:cNvSpPr>
            <a:spLocks noGrp="1"/>
          </p:cNvSpPr>
          <p:nvPr>
            <p:ph sz="quarter" idx="16"/>
          </p:nvPr>
        </p:nvSpPr>
        <p:spPr>
          <a:xfrm>
            <a:off x="2759889" y="2872114"/>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4" name="Text Placeholder 17"/>
          <p:cNvSpPr>
            <a:spLocks noGrp="1"/>
          </p:cNvSpPr>
          <p:nvPr>
            <p:ph type="body" sz="quarter" idx="21"/>
          </p:nvPr>
        </p:nvSpPr>
        <p:spPr>
          <a:xfrm>
            <a:off x="2759892" y="317696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5" name="Content Placeholder 20"/>
          <p:cNvSpPr>
            <a:spLocks noGrp="1"/>
          </p:cNvSpPr>
          <p:nvPr>
            <p:ph sz="quarter" idx="27"/>
          </p:nvPr>
        </p:nvSpPr>
        <p:spPr>
          <a:xfrm>
            <a:off x="7659033" y="2872114"/>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6" name="Text Placeholder 17"/>
          <p:cNvSpPr>
            <a:spLocks noGrp="1"/>
          </p:cNvSpPr>
          <p:nvPr>
            <p:ph type="body" sz="quarter" idx="28"/>
          </p:nvPr>
        </p:nvSpPr>
        <p:spPr>
          <a:xfrm>
            <a:off x="7659033" y="317696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7" name="Content Placeholder 20"/>
          <p:cNvSpPr>
            <a:spLocks noGrp="1"/>
          </p:cNvSpPr>
          <p:nvPr>
            <p:ph sz="quarter" idx="29"/>
          </p:nvPr>
        </p:nvSpPr>
        <p:spPr>
          <a:xfrm>
            <a:off x="10107107"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8" name="Text Placeholder 17"/>
          <p:cNvSpPr>
            <a:spLocks noGrp="1"/>
          </p:cNvSpPr>
          <p:nvPr>
            <p:ph type="body" sz="quarter" idx="30"/>
          </p:nvPr>
        </p:nvSpPr>
        <p:spPr>
          <a:xfrm>
            <a:off x="10107110"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9" name="Content Placeholder 20"/>
          <p:cNvSpPr>
            <a:spLocks noGrp="1"/>
          </p:cNvSpPr>
          <p:nvPr>
            <p:ph sz="quarter" idx="31"/>
          </p:nvPr>
        </p:nvSpPr>
        <p:spPr>
          <a:xfrm>
            <a:off x="308934"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90" name="Text Placeholder 17"/>
          <p:cNvSpPr>
            <a:spLocks noGrp="1"/>
          </p:cNvSpPr>
          <p:nvPr>
            <p:ph type="body" sz="quarter" idx="32"/>
          </p:nvPr>
        </p:nvSpPr>
        <p:spPr>
          <a:xfrm>
            <a:off x="308937"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91" name="Content Placeholder 20"/>
          <p:cNvSpPr>
            <a:spLocks noGrp="1"/>
          </p:cNvSpPr>
          <p:nvPr>
            <p:ph sz="quarter" idx="33"/>
          </p:nvPr>
        </p:nvSpPr>
        <p:spPr>
          <a:xfrm>
            <a:off x="5208078"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92" name="Text Placeholder 17"/>
          <p:cNvSpPr>
            <a:spLocks noGrp="1"/>
          </p:cNvSpPr>
          <p:nvPr>
            <p:ph type="body" sz="quarter" idx="34"/>
          </p:nvPr>
        </p:nvSpPr>
        <p:spPr>
          <a:xfrm>
            <a:off x="5208081"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Tree>
    <p:extLst>
      <p:ext uri="{BB962C8B-B14F-4D97-AF65-F5344CB8AC3E}">
        <p14:creationId xmlns:p14="http://schemas.microsoft.com/office/powerpoint/2010/main" val="122463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fade">
                                      <p:cBhvr>
                                        <p:cTn id="27" dur="500"/>
                                        <p:tgtEl>
                                          <p:spTgt spid="83">
                                            <p:txEl>
                                              <p:pRg st="0" end="0"/>
                                            </p:txEl>
                                          </p:spTgt>
                                        </p:tgtEl>
                                      </p:cBhvr>
                                    </p:animEffect>
                                  </p:childTnLst>
                                </p:cTn>
                              </p:par>
                              <p:par>
                                <p:cTn id="28" presetID="10" presetClass="entr" presetSubtype="0" fill="hold" grpId="0" nodeType="withEffect" nodePh="1">
                                  <p:stCondLst>
                                    <p:cond delay="0"/>
                                  </p:stCondLst>
                                  <p:endCondLst>
                                    <p:cond evt="begin" delay="0">
                                      <p:tn val="28"/>
                                    </p:cond>
                                  </p:endCondLst>
                                  <p:childTnLst>
                                    <p:set>
                                      <p:cBhvr>
                                        <p:cTn id="29" dur="1" fill="hold">
                                          <p:stCondLst>
                                            <p:cond delay="0"/>
                                          </p:stCondLst>
                                        </p:cTn>
                                        <p:tgtEl>
                                          <p:spTgt spid="84">
                                            <p:txEl>
                                              <p:pRg st="0" end="0"/>
                                            </p:txEl>
                                          </p:spTgt>
                                        </p:tgtEl>
                                        <p:attrNameLst>
                                          <p:attrName>style.visibility</p:attrName>
                                        </p:attrNameLst>
                                      </p:cBhvr>
                                      <p:to>
                                        <p:strVal val="visible"/>
                                      </p:to>
                                    </p:set>
                                    <p:animEffect transition="in" filter="fade">
                                      <p:cBhvr>
                                        <p:cTn id="30" dur="500"/>
                                        <p:tgtEl>
                                          <p:spTgt spid="84">
                                            <p:txEl>
                                              <p:pRg st="0" end="0"/>
                                            </p:txEl>
                                          </p:spTgt>
                                        </p:tgtEl>
                                      </p:cBhvr>
                                    </p:animEffect>
                                  </p:childTnLst>
                                </p:cTn>
                              </p:par>
                            </p:childTnLst>
                          </p:cTn>
                        </p:par>
                        <p:par>
                          <p:cTn id="31" fill="hold">
                            <p:stCondLst>
                              <p:cond delay="3000"/>
                            </p:stCondLst>
                            <p:childTnLst>
                              <p:par>
                                <p:cTn id="32" presetID="1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par>
                          <p:cTn id="35" fill="hold">
                            <p:stCondLst>
                              <p:cond delay="3500"/>
                            </p:stCondLst>
                            <p:childTnLst>
                              <p:par>
                                <p:cTn id="36" presetID="9"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4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85">
                                            <p:txEl>
                                              <p:pRg st="0" end="0"/>
                                            </p:txEl>
                                          </p:spTgt>
                                        </p:tgtEl>
                                        <p:attrNameLst>
                                          <p:attrName>style.visibility</p:attrName>
                                        </p:attrNameLst>
                                      </p:cBhvr>
                                      <p:to>
                                        <p:strVal val="visible"/>
                                      </p:to>
                                    </p:set>
                                    <p:animEffect transition="in" filter="fade">
                                      <p:cBhvr>
                                        <p:cTn id="46" dur="500"/>
                                        <p:tgtEl>
                                          <p:spTgt spid="85">
                                            <p:txEl>
                                              <p:pRg st="0" end="0"/>
                                            </p:txEl>
                                          </p:spTgt>
                                        </p:tgtEl>
                                      </p:cBhvr>
                                    </p:animEffect>
                                  </p:childTnLst>
                                </p:cTn>
                              </p:par>
                              <p:par>
                                <p:cTn id="47" presetID="10" presetClass="entr" presetSubtype="0" fill="hold" grpId="0" nodeType="withEffect" nodePh="1">
                                  <p:stCondLst>
                                    <p:cond delay="0"/>
                                  </p:stCondLst>
                                  <p:endCondLst>
                                    <p:cond evt="begin" delay="0">
                                      <p:tn val="47"/>
                                    </p:cond>
                                  </p:endCondLst>
                                  <p:childTnLst>
                                    <p:set>
                                      <p:cBhvr>
                                        <p:cTn id="48" dur="1" fill="hold">
                                          <p:stCondLst>
                                            <p:cond delay="0"/>
                                          </p:stCondLst>
                                        </p:cTn>
                                        <p:tgtEl>
                                          <p:spTgt spid="86">
                                            <p:txEl>
                                              <p:pRg st="0" end="0"/>
                                            </p:txEl>
                                          </p:spTgt>
                                        </p:tgtEl>
                                        <p:attrNameLst>
                                          <p:attrName>style.visibility</p:attrName>
                                        </p:attrNameLst>
                                      </p:cBhvr>
                                      <p:to>
                                        <p:strVal val="visible"/>
                                      </p:to>
                                    </p:set>
                                    <p:animEffect transition="in" filter="fade">
                                      <p:cBhvr>
                                        <p:cTn id="49" dur="500"/>
                                        <p:tgtEl>
                                          <p:spTgt spid="86">
                                            <p:txEl>
                                              <p:pRg st="0" end="0"/>
                                            </p:txEl>
                                          </p:spTgt>
                                        </p:tgtEl>
                                      </p:cBhvr>
                                    </p:animEffect>
                                  </p:childTnLst>
                                </p:cTn>
                              </p:par>
                            </p:childTnLst>
                          </p:cTn>
                        </p:par>
                        <p:par>
                          <p:cTn id="50" fill="hold">
                            <p:stCondLst>
                              <p:cond delay="5000"/>
                            </p:stCondLst>
                            <p:childTnLst>
                              <p:par>
                                <p:cTn id="51" presetID="1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childTnLst>
                          </p:cTn>
                        </p:par>
                        <p:par>
                          <p:cTn id="54" fill="hold">
                            <p:stCondLst>
                              <p:cond delay="5500"/>
                            </p:stCondLst>
                            <p:childTnLst>
                              <p:par>
                                <p:cTn id="55" presetID="9"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dissolve">
                                      <p:cBhvr>
                                        <p:cTn id="57" dur="500"/>
                                        <p:tgtEl>
                                          <p:spTgt spid="47"/>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65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87">
                                            <p:txEl>
                                              <p:pRg st="0" end="0"/>
                                            </p:txEl>
                                          </p:spTgt>
                                        </p:tgtEl>
                                        <p:attrNameLst>
                                          <p:attrName>style.visibility</p:attrName>
                                        </p:attrNameLst>
                                      </p:cBhvr>
                                      <p:to>
                                        <p:strVal val="visible"/>
                                      </p:to>
                                    </p:set>
                                    <p:animEffect transition="in" filter="fade">
                                      <p:cBhvr>
                                        <p:cTn id="65" dur="500"/>
                                        <p:tgtEl>
                                          <p:spTgt spid="87">
                                            <p:txEl>
                                              <p:pRg st="0" end="0"/>
                                            </p:txEl>
                                          </p:spTgt>
                                        </p:tgtEl>
                                      </p:cBhvr>
                                    </p:animEffect>
                                  </p:childTnLst>
                                </p:cTn>
                              </p:par>
                              <p:par>
                                <p:cTn id="66" presetID="10" presetClass="entr" presetSubtype="0" fill="hold" grpId="0" nodeType="withEffect" nodePh="1">
                                  <p:stCondLst>
                                    <p:cond delay="0"/>
                                  </p:stCondLst>
                                  <p:endCondLst>
                                    <p:cond evt="begin" delay="0">
                                      <p:tn val="66"/>
                                    </p:cond>
                                  </p:endCondLst>
                                  <p:childTnLst>
                                    <p:set>
                                      <p:cBhvr>
                                        <p:cTn id="67" dur="1" fill="hold">
                                          <p:stCondLst>
                                            <p:cond delay="0"/>
                                          </p:stCondLst>
                                        </p:cTn>
                                        <p:tgtEl>
                                          <p:spTgt spid="88">
                                            <p:txEl>
                                              <p:pRg st="0" end="0"/>
                                            </p:txEl>
                                          </p:spTgt>
                                        </p:tgtEl>
                                        <p:attrNameLst>
                                          <p:attrName>style.visibility</p:attrName>
                                        </p:attrNameLst>
                                      </p:cBhvr>
                                      <p:to>
                                        <p:strVal val="visible"/>
                                      </p:to>
                                    </p:set>
                                    <p:animEffect transition="in" filter="fade">
                                      <p:cBhvr>
                                        <p:cTn id="68" dur="500"/>
                                        <p:tgtEl>
                                          <p:spTgt spid="88">
                                            <p:txEl>
                                              <p:pRg st="0" end="0"/>
                                            </p:txEl>
                                          </p:spTgt>
                                        </p:tgtEl>
                                      </p:cBhvr>
                                    </p:animEffect>
                                  </p:childTnLst>
                                </p:cTn>
                              </p:par>
                            </p:childTnLst>
                          </p:cTn>
                        </p:par>
                        <p:par>
                          <p:cTn id="69" fill="hold">
                            <p:stCondLst>
                              <p:cond delay="70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childTnLst>
                          </p:cTn>
                        </p:par>
                        <p:par>
                          <p:cTn id="73" fill="hold">
                            <p:stCondLst>
                              <p:cond delay="7500"/>
                            </p:stCondLst>
                            <p:childTnLst>
                              <p:par>
                                <p:cTn id="74" presetID="9" presetClass="entr" presetSubtype="0"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childTnLst>
                          </p:cTn>
                        </p:par>
                        <p:par>
                          <p:cTn id="77" fill="hold">
                            <p:stCondLst>
                              <p:cond delay="8000"/>
                            </p:stCondLst>
                            <p:childTnLst>
                              <p:par>
                                <p:cTn id="78" presetID="10" presetClass="entr" presetSubtype="0"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par>
                          <p:cTn id="81" fill="hold">
                            <p:stCondLst>
                              <p:cond delay="8500"/>
                            </p:stCondLst>
                            <p:childTnLst>
                              <p:par>
                                <p:cTn id="82" presetID="10" presetClass="entr" presetSubtype="0" fill="hold" grpId="0" nodeType="afterEffect" nodePh="1">
                                  <p:stCondLst>
                                    <p:cond delay="0"/>
                                  </p:stCondLst>
                                  <p:endCondLst>
                                    <p:cond evt="begin" delay="0">
                                      <p:tn val="82"/>
                                    </p:cond>
                                  </p:endCondLst>
                                  <p:childTnLst>
                                    <p:set>
                                      <p:cBhvr>
                                        <p:cTn id="83" dur="1" fill="hold">
                                          <p:stCondLst>
                                            <p:cond delay="0"/>
                                          </p:stCondLst>
                                        </p:cTn>
                                        <p:tgtEl>
                                          <p:spTgt spid="91">
                                            <p:txEl>
                                              <p:pRg st="0" end="0"/>
                                            </p:txEl>
                                          </p:spTgt>
                                        </p:tgtEl>
                                        <p:attrNameLst>
                                          <p:attrName>style.visibility</p:attrName>
                                        </p:attrNameLst>
                                      </p:cBhvr>
                                      <p:to>
                                        <p:strVal val="visible"/>
                                      </p:to>
                                    </p:set>
                                    <p:animEffect transition="in" filter="fade">
                                      <p:cBhvr>
                                        <p:cTn id="84" dur="500"/>
                                        <p:tgtEl>
                                          <p:spTgt spid="91">
                                            <p:txEl>
                                              <p:pRg st="0" end="0"/>
                                            </p:txEl>
                                          </p:spTgt>
                                        </p:tgtEl>
                                      </p:cBhvr>
                                    </p:animEffect>
                                  </p:childTnLst>
                                </p:cTn>
                              </p:par>
                              <p:par>
                                <p:cTn id="85" presetID="10" presetClass="entr" presetSubtype="0" fill="hold" grpId="0" nodeType="withEffect" nodePh="1">
                                  <p:stCondLst>
                                    <p:cond delay="0"/>
                                  </p:stCondLst>
                                  <p:endCondLst>
                                    <p:cond evt="begin" delay="0">
                                      <p:tn val="85"/>
                                    </p:cond>
                                  </p:endCondLst>
                                  <p:childTnLst>
                                    <p:set>
                                      <p:cBhvr>
                                        <p:cTn id="86" dur="1" fill="hold">
                                          <p:stCondLst>
                                            <p:cond delay="0"/>
                                          </p:stCondLst>
                                        </p:cTn>
                                        <p:tgtEl>
                                          <p:spTgt spid="92">
                                            <p:txEl>
                                              <p:pRg st="0" end="0"/>
                                            </p:txEl>
                                          </p:spTgt>
                                        </p:tgtEl>
                                        <p:attrNameLst>
                                          <p:attrName>style.visibility</p:attrName>
                                        </p:attrNameLst>
                                      </p:cBhvr>
                                      <p:to>
                                        <p:strVal val="visible"/>
                                      </p:to>
                                    </p:set>
                                    <p:animEffect transition="in" filter="fade">
                                      <p:cBhvr>
                                        <p:cTn id="87" dur="500"/>
                                        <p:tgtEl>
                                          <p:spTgt spid="92">
                                            <p:txEl>
                                              <p:pRg st="0" end="0"/>
                                            </p:txEl>
                                          </p:spTgt>
                                        </p:tgtEl>
                                      </p:cBhvr>
                                    </p:animEffect>
                                  </p:childTnLst>
                                </p:cTn>
                              </p:par>
                            </p:childTnLst>
                          </p:cTn>
                        </p:par>
                        <p:par>
                          <p:cTn id="88" fill="hold">
                            <p:stCondLst>
                              <p:cond delay="9000"/>
                            </p:stCondLst>
                            <p:childTnLst>
                              <p:par>
                                <p:cTn id="89" presetID="10" presetClass="entr" presetSubtype="0" fill="hold" grpId="0" nodeType="afterEffect" nodePh="1">
                                  <p:stCondLst>
                                    <p:cond delay="0"/>
                                  </p:stCondLst>
                                  <p:endCondLst>
                                    <p:cond evt="begin" delay="0">
                                      <p:tn val="89"/>
                                    </p:cond>
                                  </p:end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par>
                          <p:cTn id="92" fill="hold">
                            <p:stCondLst>
                              <p:cond delay="9500"/>
                            </p:stCondLst>
                            <p:childTnLst>
                              <p:par>
                                <p:cTn id="93" presetID="9"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par>
                          <p:cTn id="100" fill="hold">
                            <p:stCondLst>
                              <p:cond delay="10500"/>
                            </p:stCondLst>
                            <p:childTnLst>
                              <p:par>
                                <p:cTn id="101" presetID="10" presetClass="entr" presetSubtype="0" fill="hold" grpId="0" nodeType="afterEffect" nodePh="1">
                                  <p:stCondLst>
                                    <p:cond delay="0"/>
                                  </p:stCondLst>
                                  <p:endCondLst>
                                    <p:cond evt="begin" delay="0">
                                      <p:tn val="101"/>
                                    </p:cond>
                                  </p:endCondLst>
                                  <p:childTnLst>
                                    <p:set>
                                      <p:cBhvr>
                                        <p:cTn id="102" dur="1" fill="hold">
                                          <p:stCondLst>
                                            <p:cond delay="0"/>
                                          </p:stCondLst>
                                        </p:cTn>
                                        <p:tgtEl>
                                          <p:spTgt spid="89">
                                            <p:txEl>
                                              <p:pRg st="0" end="0"/>
                                            </p:txEl>
                                          </p:spTgt>
                                        </p:tgtEl>
                                        <p:attrNameLst>
                                          <p:attrName>style.visibility</p:attrName>
                                        </p:attrNameLst>
                                      </p:cBhvr>
                                      <p:to>
                                        <p:strVal val="visible"/>
                                      </p:to>
                                    </p:set>
                                    <p:animEffect transition="in" filter="fade">
                                      <p:cBhvr>
                                        <p:cTn id="103" dur="500"/>
                                        <p:tgtEl>
                                          <p:spTgt spid="89">
                                            <p:txEl>
                                              <p:pRg st="0" end="0"/>
                                            </p:txEl>
                                          </p:spTgt>
                                        </p:tgtEl>
                                      </p:cBhvr>
                                    </p:animEffect>
                                  </p:childTnLst>
                                </p:cTn>
                              </p:par>
                              <p:par>
                                <p:cTn id="104" presetID="10" presetClass="entr" presetSubtype="0" fill="hold" grpId="0" nodeType="withEffect" nodePh="1">
                                  <p:stCondLst>
                                    <p:cond delay="0"/>
                                  </p:stCondLst>
                                  <p:endCondLst>
                                    <p:cond evt="begin" delay="0">
                                      <p:tn val="104"/>
                                    </p:cond>
                                  </p:endCondLst>
                                  <p:childTnLst>
                                    <p:set>
                                      <p:cBhvr>
                                        <p:cTn id="105" dur="1" fill="hold">
                                          <p:stCondLst>
                                            <p:cond delay="0"/>
                                          </p:stCondLst>
                                        </p:cTn>
                                        <p:tgtEl>
                                          <p:spTgt spid="90">
                                            <p:txEl>
                                              <p:pRg st="0" end="0"/>
                                            </p:txEl>
                                          </p:spTgt>
                                        </p:tgtEl>
                                        <p:attrNameLst>
                                          <p:attrName>style.visibility</p:attrName>
                                        </p:attrNameLst>
                                      </p:cBhvr>
                                      <p:to>
                                        <p:strVal val="visible"/>
                                      </p:to>
                                    </p:set>
                                    <p:animEffect transition="in" filter="fade">
                                      <p:cBhvr>
                                        <p:cTn id="106" dur="5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16" grpId="0"/>
      <p:bldP spid="21" grpId="0" build="p">
        <p:tmplLst>
          <p:tmpl lvl="1">
            <p:tnLst>
              <p:par>
                <p:cTn presetID="9"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dissolve">
                      <p:cBhvr>
                        <p:cTn dur="500"/>
                        <p:tgtEl>
                          <p:spTgt spid="21"/>
                        </p:tgtEl>
                      </p:cBhvr>
                    </p:animEffect>
                  </p:childTnLst>
                </p:cTn>
              </p:par>
            </p:tnLst>
          </p:tmpl>
        </p:tmplLst>
      </p:bldP>
      <p:bldP spid="23" grpId="0" animBg="1"/>
      <p:bldP spid="41" grpId="0" animBg="1"/>
      <p:bldP spid="43" grpId="0" animBg="1"/>
      <p:bldP spid="45" grpId="0" animBg="1"/>
      <p:bldP spid="47" grpId="0" animBg="1"/>
      <p:bldP spid="8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P spid="9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P spid="9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4117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865813" y="0"/>
            <a:ext cx="6323012" cy="6858000"/>
          </a:xfrm>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9" name="Picture Placeholder 11"/>
          <p:cNvSpPr>
            <a:spLocks noGrp="1"/>
          </p:cNvSpPr>
          <p:nvPr>
            <p:ph type="pic" sz="quarter" idx="13"/>
          </p:nvPr>
        </p:nvSpPr>
        <p:spPr>
          <a:xfrm>
            <a:off x="8827662" y="4442692"/>
            <a:ext cx="2576274" cy="1699491"/>
          </a:xfrm>
        </p:spPr>
        <p:txBody>
          <a:bodyPr/>
          <a:lstStyle/>
          <a:p>
            <a:endParaRPr lang="en-US"/>
          </a:p>
        </p:txBody>
      </p:sp>
      <p:sp>
        <p:nvSpPr>
          <p:cNvPr id="12" name="Picture Placeholder 11"/>
          <p:cNvSpPr>
            <a:spLocks noGrp="1"/>
          </p:cNvSpPr>
          <p:nvPr>
            <p:ph type="pic" sz="quarter" idx="10"/>
          </p:nvPr>
        </p:nvSpPr>
        <p:spPr>
          <a:xfrm>
            <a:off x="6085176" y="811572"/>
            <a:ext cx="2576274" cy="1699491"/>
          </a:xfrm>
        </p:spPr>
        <p:txBody>
          <a:bodyPr/>
          <a:lstStyle/>
          <a:p>
            <a:endParaRPr lang="en-US"/>
          </a:p>
        </p:txBody>
      </p:sp>
      <p:sp>
        <p:nvSpPr>
          <p:cNvPr id="15" name="Picture Placeholder 14"/>
          <p:cNvSpPr>
            <a:spLocks noGrp="1"/>
          </p:cNvSpPr>
          <p:nvPr>
            <p:ph type="pic" sz="quarter" idx="11"/>
          </p:nvPr>
        </p:nvSpPr>
        <p:spPr>
          <a:xfrm>
            <a:off x="6085175" y="2689197"/>
            <a:ext cx="2576274" cy="3452985"/>
          </a:xfrm>
        </p:spPr>
        <p:txBody>
          <a:bodyPr/>
          <a:lstStyle/>
          <a:p>
            <a:endParaRPr lang="en-US"/>
          </a:p>
        </p:txBody>
      </p:sp>
      <p:sp>
        <p:nvSpPr>
          <p:cNvPr id="18" name="Picture Placeholder 14"/>
          <p:cNvSpPr>
            <a:spLocks noGrp="1"/>
          </p:cNvSpPr>
          <p:nvPr>
            <p:ph type="pic" sz="quarter" idx="12"/>
          </p:nvPr>
        </p:nvSpPr>
        <p:spPr>
          <a:xfrm>
            <a:off x="8827663" y="811572"/>
            <a:ext cx="2576274" cy="3452985"/>
          </a:xfrm>
        </p:spPr>
        <p:txBody>
          <a:bodyPr/>
          <a:lstStyle/>
          <a:p>
            <a:endParaRPr lang="en-US"/>
          </a:p>
        </p:txBody>
      </p:sp>
    </p:spTree>
    <p:extLst>
      <p:ext uri="{BB962C8B-B14F-4D97-AF65-F5344CB8AC3E}">
        <p14:creationId xmlns:p14="http://schemas.microsoft.com/office/powerpoint/2010/main" val="150279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57374" y="1699657"/>
            <a:ext cx="2286000" cy="2286000"/>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8111" y="1709920"/>
            <a:ext cx="4693944" cy="4690877"/>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328" y="4085505"/>
            <a:ext cx="2286000" cy="2286000"/>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1" name="Rectangle 10"/>
          <p:cNvSpPr/>
          <p:nvPr userDrawn="1"/>
        </p:nvSpPr>
        <p:spPr>
          <a:xfrm>
            <a:off x="1397722" y="1683330"/>
            <a:ext cx="228600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3780702" y="4100945"/>
            <a:ext cx="228600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324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88825" cy="6858000"/>
          </a:xfrm>
        </p:spPr>
        <p:txBody>
          <a:bodyPr/>
          <a:lstStyle/>
          <a:p>
            <a:endParaRPr lang="en-US"/>
          </a:p>
        </p:txBody>
      </p:sp>
    </p:spTree>
    <p:extLst>
      <p:ext uri="{BB962C8B-B14F-4D97-AF65-F5344CB8AC3E}">
        <p14:creationId xmlns:p14="http://schemas.microsoft.com/office/powerpoint/2010/main" val="116249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615440"/>
            <a:ext cx="12188825" cy="1813560"/>
          </a:xfrm>
        </p:spPr>
        <p:txBody>
          <a:bodyPr>
            <a:normAutofit/>
          </a:bodyPr>
          <a:lstStyle>
            <a:lvl1pPr>
              <a:defRPr sz="1500"/>
            </a:lvl1pPr>
          </a:lstStyle>
          <a:p>
            <a:endParaRPr lang="en-US"/>
          </a:p>
        </p:txBody>
      </p:sp>
    </p:spTree>
    <p:extLst>
      <p:ext uri="{BB962C8B-B14F-4D97-AF65-F5344CB8AC3E}">
        <p14:creationId xmlns:p14="http://schemas.microsoft.com/office/powerpoint/2010/main" val="2892134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8BDAE-A562-4667-82DD-5BE61974BD31}" type="datetimeFigureOut">
              <a:rPr lang="id-ID" smtClean="0"/>
              <a:t>14/10/20</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9F2E319-0919-499D-AD1F-7963255D1003}" type="slidenum">
              <a:rPr lang="id-ID" smtClean="0"/>
              <a:t>‹#›</a:t>
            </a:fld>
            <a:endParaRPr lang="id-ID"/>
          </a:p>
        </p:txBody>
      </p:sp>
    </p:spTree>
    <p:extLst>
      <p:ext uri="{BB962C8B-B14F-4D97-AF65-F5344CB8AC3E}">
        <p14:creationId xmlns:p14="http://schemas.microsoft.com/office/powerpoint/2010/main" val="25391866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24023" y="2086085"/>
            <a:ext cx="3097578" cy="3046095"/>
          </a:xfrm>
        </p:spPr>
        <p:txBody>
          <a:bodyPr/>
          <a:lstStyle>
            <a:lvl1pPr marL="0" indent="0">
              <a:buNone/>
              <a:defRPr/>
            </a:lvl1pPr>
          </a:lstStyle>
          <a:p>
            <a:endParaRPr lang="en-US"/>
          </a:p>
        </p:txBody>
      </p:sp>
      <p:sp>
        <p:nvSpPr>
          <p:cNvPr id="18" name="Picture Placeholder 2"/>
          <p:cNvSpPr>
            <a:spLocks noGrp="1"/>
          </p:cNvSpPr>
          <p:nvPr>
            <p:ph type="pic" sz="quarter" idx="11"/>
          </p:nvPr>
        </p:nvSpPr>
        <p:spPr>
          <a:xfrm>
            <a:off x="4545624" y="2086085"/>
            <a:ext cx="3097578" cy="3046095"/>
          </a:xfrm>
        </p:spPr>
        <p:txBody>
          <a:bodyPr/>
          <a:lstStyle>
            <a:lvl1pPr marL="0" indent="0">
              <a:buNone/>
              <a:defRPr/>
            </a:lvl1pPr>
          </a:lstStyle>
          <a:p>
            <a:endParaRPr lang="en-US"/>
          </a:p>
        </p:txBody>
      </p:sp>
      <p:sp>
        <p:nvSpPr>
          <p:cNvPr id="19" name="Picture Placeholder 2"/>
          <p:cNvSpPr>
            <a:spLocks noGrp="1"/>
          </p:cNvSpPr>
          <p:nvPr>
            <p:ph type="pic" sz="quarter" idx="12"/>
          </p:nvPr>
        </p:nvSpPr>
        <p:spPr>
          <a:xfrm>
            <a:off x="8367224" y="2086085"/>
            <a:ext cx="3097578" cy="3046095"/>
          </a:xfrm>
        </p:spPr>
        <p:txBody>
          <a:bodyPr/>
          <a:lstStyle>
            <a:lvl1pPr marL="0" indent="0">
              <a:buNone/>
              <a:defRPr/>
            </a:lvl1pPr>
          </a:lstStyle>
          <a:p>
            <a:endParaRPr lang="en-US"/>
          </a:p>
        </p:txBody>
      </p:sp>
    </p:spTree>
    <p:extLst>
      <p:ext uri="{BB962C8B-B14F-4D97-AF65-F5344CB8AC3E}">
        <p14:creationId xmlns:p14="http://schemas.microsoft.com/office/powerpoint/2010/main" val="2167792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7" name="Picture Placeholder 16"/>
          <p:cNvSpPr>
            <a:spLocks noGrp="1"/>
          </p:cNvSpPr>
          <p:nvPr>
            <p:ph type="pic" sz="quarter" idx="11"/>
          </p:nvPr>
        </p:nvSpPr>
        <p:spPr>
          <a:xfrm>
            <a:off x="6419849" y="2251765"/>
            <a:ext cx="4491991" cy="3145736"/>
          </a:xfrm>
        </p:spPr>
        <p:txBody>
          <a:bodyPr/>
          <a:lstStyle/>
          <a:p>
            <a:endParaRPr lang="en-US"/>
          </a:p>
        </p:txBody>
      </p:sp>
      <p:sp>
        <p:nvSpPr>
          <p:cNvPr id="3" name="Picture Placeholder 2"/>
          <p:cNvSpPr>
            <a:spLocks noGrp="1"/>
          </p:cNvSpPr>
          <p:nvPr>
            <p:ph type="pic" sz="quarter" idx="10"/>
          </p:nvPr>
        </p:nvSpPr>
        <p:spPr>
          <a:xfrm>
            <a:off x="1284701" y="2235200"/>
            <a:ext cx="4483639" cy="3162300"/>
          </a:xfrm>
        </p:spPr>
        <p:txBody>
          <a:bodyPr/>
          <a:lstStyle/>
          <a:p>
            <a:endParaRPr lang="en-US"/>
          </a:p>
        </p:txBody>
      </p:sp>
    </p:spTree>
    <p:extLst>
      <p:ext uri="{BB962C8B-B14F-4D97-AF65-F5344CB8AC3E}">
        <p14:creationId xmlns:p14="http://schemas.microsoft.com/office/powerpoint/2010/main" val="37705461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9" name="Picture Placeholder 17"/>
          <p:cNvSpPr>
            <a:spLocks noGrp="1"/>
          </p:cNvSpPr>
          <p:nvPr>
            <p:ph type="pic" sz="quarter" idx="11"/>
          </p:nvPr>
        </p:nvSpPr>
        <p:spPr>
          <a:xfrm>
            <a:off x="6134026" y="1883664"/>
            <a:ext cx="1846607" cy="2542032"/>
          </a:xfrm>
        </p:spPr>
        <p:txBody>
          <a:bodyPr/>
          <a:lstStyle/>
          <a:p>
            <a:endParaRPr lang="en-US"/>
          </a:p>
        </p:txBody>
      </p:sp>
      <p:sp>
        <p:nvSpPr>
          <p:cNvPr id="20" name="Picture Placeholder 17"/>
          <p:cNvSpPr>
            <a:spLocks noGrp="1"/>
          </p:cNvSpPr>
          <p:nvPr>
            <p:ph type="pic" sz="quarter" idx="12"/>
          </p:nvPr>
        </p:nvSpPr>
        <p:spPr>
          <a:xfrm>
            <a:off x="4122870" y="1883664"/>
            <a:ext cx="1499225" cy="2542032"/>
          </a:xfrm>
        </p:spPr>
        <p:txBody>
          <a:bodyPr/>
          <a:lstStyle/>
          <a:p>
            <a:endParaRPr lang="en-US"/>
          </a:p>
        </p:txBody>
      </p:sp>
      <p:sp>
        <p:nvSpPr>
          <p:cNvPr id="18" name="Picture Placeholder 17"/>
          <p:cNvSpPr>
            <a:spLocks noGrp="1"/>
          </p:cNvSpPr>
          <p:nvPr>
            <p:ph type="pic" sz="quarter" idx="10"/>
          </p:nvPr>
        </p:nvSpPr>
        <p:spPr>
          <a:xfrm>
            <a:off x="5210723" y="1773936"/>
            <a:ext cx="1636350" cy="2843784"/>
          </a:xfrm>
        </p:spPr>
        <p:txBody>
          <a:bodyPr/>
          <a:lstStyle/>
          <a:p>
            <a:endParaRPr lang="en-US"/>
          </a:p>
        </p:txBody>
      </p:sp>
    </p:spTree>
    <p:extLst>
      <p:ext uri="{BB962C8B-B14F-4D97-AF65-F5344CB8AC3E}">
        <p14:creationId xmlns:p14="http://schemas.microsoft.com/office/powerpoint/2010/main" val="3525770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0" y="1"/>
            <a:ext cx="12188825" cy="5095569"/>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99"/>
          </a:p>
        </p:txBody>
      </p:sp>
      <p:pic>
        <p:nvPicPr>
          <p:cNvPr id="29" name="Picture 28"/>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4" t="8440" r="6203" b="10137"/>
          <a:stretch/>
        </p:blipFill>
        <p:spPr>
          <a:xfrm rot="16200000">
            <a:off x="1971492" y="1094420"/>
            <a:ext cx="3478736" cy="4421962"/>
          </a:xfrm>
          <a:prstGeom prst="rect">
            <a:avLst/>
          </a:prstGeom>
          <a:effectLst/>
        </p:spPr>
      </p:pic>
      <p:sp>
        <p:nvSpPr>
          <p:cNvPr id="30" name="Rectangle 29"/>
          <p:cNvSpPr>
            <a:spLocks noChangeAspect="1"/>
          </p:cNvSpPr>
          <p:nvPr userDrawn="1"/>
        </p:nvSpPr>
        <p:spPr>
          <a:xfrm>
            <a:off x="2002450" y="2061576"/>
            <a:ext cx="3340611" cy="2445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41" name="Picture Placeholder 40"/>
          <p:cNvSpPr>
            <a:spLocks noGrp="1"/>
          </p:cNvSpPr>
          <p:nvPr>
            <p:ph type="pic" sz="quarter" idx="10"/>
          </p:nvPr>
        </p:nvSpPr>
        <p:spPr>
          <a:xfrm>
            <a:off x="2002450" y="2061576"/>
            <a:ext cx="3340611" cy="2445110"/>
          </a:xfrm>
        </p:spPr>
        <p:txBody>
          <a:bodyPr/>
          <a:lstStyle/>
          <a:p>
            <a:endParaRPr lang="en-US"/>
          </a:p>
        </p:txBody>
      </p:sp>
    </p:spTree>
    <p:extLst>
      <p:ext uri="{BB962C8B-B14F-4D97-AF65-F5344CB8AC3E}">
        <p14:creationId xmlns:p14="http://schemas.microsoft.com/office/powerpoint/2010/main" val="1423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250" fill="hold"/>
                                        <p:tgtEl>
                                          <p:spTgt spid="29"/>
                                        </p:tgtEl>
                                        <p:attrNameLst>
                                          <p:attrName>ppt_x</p:attrName>
                                        </p:attrNameLst>
                                      </p:cBhvr>
                                      <p:tavLst>
                                        <p:tav tm="0">
                                          <p:val>
                                            <p:strVal val="#ppt_x"/>
                                          </p:val>
                                        </p:tav>
                                        <p:tav tm="100000">
                                          <p:val>
                                            <p:strVal val="#ppt_x"/>
                                          </p:val>
                                        </p:tav>
                                      </p:tavLst>
                                    </p:anim>
                                    <p:anim calcmode="lin" valueType="num">
                                      <p:cBhvr additive="base">
                                        <p:cTn id="12" dur="250" fill="hold"/>
                                        <p:tgtEl>
                                          <p:spTgt spid="2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250" fill="hold"/>
                                        <p:tgtEl>
                                          <p:spTgt spid="30"/>
                                        </p:tgtEl>
                                        <p:attrNameLst>
                                          <p:attrName>ppt_x</p:attrName>
                                        </p:attrNameLst>
                                      </p:cBhvr>
                                      <p:tavLst>
                                        <p:tav tm="0">
                                          <p:val>
                                            <p:strVal val="#ppt_x"/>
                                          </p:val>
                                        </p:tav>
                                        <p:tav tm="100000">
                                          <p:val>
                                            <p:strVal val="#ppt_x"/>
                                          </p:val>
                                        </p:tav>
                                      </p:tavLst>
                                    </p:anim>
                                    <p:anim calcmode="lin" valueType="num">
                                      <p:cBhvr additive="base">
                                        <p:cTn id="17"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10"/>
          <p:cNvSpPr>
            <a:spLocks noGrp="1"/>
          </p:cNvSpPr>
          <p:nvPr>
            <p:ph type="pic" sz="quarter" idx="12"/>
          </p:nvPr>
        </p:nvSpPr>
        <p:spPr>
          <a:xfrm>
            <a:off x="8270424" y="4343400"/>
            <a:ext cx="731330" cy="658368"/>
          </a:xfrm>
          <a:prstGeom prst="ellipse">
            <a:avLst/>
          </a:prstGeom>
        </p:spPr>
        <p:txBody>
          <a:bodyPr/>
          <a:lstStyle/>
          <a:p>
            <a:endParaRPr lang="en-US"/>
          </a:p>
        </p:txBody>
      </p:sp>
      <p:sp>
        <p:nvSpPr>
          <p:cNvPr id="7" name="Picture Placeholder 10"/>
          <p:cNvSpPr>
            <a:spLocks noGrp="1"/>
          </p:cNvSpPr>
          <p:nvPr>
            <p:ph type="pic" sz="quarter" idx="10"/>
          </p:nvPr>
        </p:nvSpPr>
        <p:spPr>
          <a:xfrm>
            <a:off x="1518140" y="4343400"/>
            <a:ext cx="731330" cy="658368"/>
          </a:xfrm>
          <a:prstGeom prst="ellipse">
            <a:avLst/>
          </a:prstGeom>
        </p:spPr>
        <p:txBody>
          <a:bodyPr/>
          <a:lstStyle/>
          <a:p>
            <a:endParaRPr lang="en-US"/>
          </a:p>
        </p:txBody>
      </p:sp>
      <p:sp>
        <p:nvSpPr>
          <p:cNvPr id="8" name="Picture Placeholder 10"/>
          <p:cNvSpPr>
            <a:spLocks noGrp="1"/>
          </p:cNvSpPr>
          <p:nvPr>
            <p:ph type="pic" sz="quarter" idx="11"/>
          </p:nvPr>
        </p:nvSpPr>
        <p:spPr>
          <a:xfrm>
            <a:off x="4894729" y="4343400"/>
            <a:ext cx="731330" cy="658368"/>
          </a:xfrm>
          <a:prstGeom prst="ellipse">
            <a:avLst/>
          </a:prstGeom>
        </p:spPr>
        <p:txBody>
          <a:bodyPr/>
          <a:lstStyle/>
          <a:p>
            <a:endParaRPr lang="en-US"/>
          </a:p>
        </p:txBody>
      </p:sp>
    </p:spTree>
    <p:extLst>
      <p:ext uri="{BB962C8B-B14F-4D97-AF65-F5344CB8AC3E}">
        <p14:creationId xmlns:p14="http://schemas.microsoft.com/office/powerpoint/2010/main" val="235878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2"/>
          <p:cNvSpPr>
            <a:spLocks noGrp="1"/>
          </p:cNvSpPr>
          <p:nvPr>
            <p:ph type="pic" sz="quarter" idx="22"/>
          </p:nvPr>
        </p:nvSpPr>
        <p:spPr>
          <a:xfrm>
            <a:off x="1217612" y="1867007"/>
            <a:ext cx="4145022" cy="221834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Tree>
    <p:extLst>
      <p:ext uri="{BB962C8B-B14F-4D97-AF65-F5344CB8AC3E}">
        <p14:creationId xmlns:p14="http://schemas.microsoft.com/office/powerpoint/2010/main" val="41646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Shape 216"/>
          <p:cNvSpPr/>
          <p:nvPr/>
        </p:nvSpPr>
        <p:spPr>
          <a:xfrm>
            <a:off x="1212821" y="4643323"/>
            <a:ext cx="4329166" cy="1437437"/>
          </a:xfrm>
          <a:prstGeom prst="rect">
            <a:avLst/>
          </a:prstGeom>
          <a:solidFill>
            <a:srgbClr val="254061"/>
          </a:solidFill>
          <a:ln w="12700" cap="flat">
            <a:noFill/>
            <a:miter lim="400000"/>
          </a:ln>
          <a:effectLst/>
        </p:spPr>
        <p:txBody>
          <a:bodyPr wrap="square" lIns="65115" tIns="65115" rIns="65115" bIns="65115"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5" name="Shape 217"/>
          <p:cNvSpPr/>
          <p:nvPr/>
        </p:nvSpPr>
        <p:spPr>
          <a:xfrm>
            <a:off x="4717539" y="4920665"/>
            <a:ext cx="323118" cy="305270"/>
          </a:xfrm>
          <a:custGeom>
            <a:avLst/>
            <a:gdLst/>
            <a:ahLst/>
            <a:cxnLst>
              <a:cxn ang="0">
                <a:pos x="wd2" y="hd2"/>
              </a:cxn>
              <a:cxn ang="5400000">
                <a:pos x="wd2" y="hd2"/>
              </a:cxn>
              <a:cxn ang="10800000">
                <a:pos x="wd2" y="hd2"/>
              </a:cxn>
              <a:cxn ang="16200000">
                <a:pos x="wd2" y="hd2"/>
              </a:cxn>
            </a:cxnLst>
            <a:rect l="0" t="0" r="r" b="b"/>
            <a:pathLst>
              <a:path w="21431" h="16923"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rgbClr val="FFFFFF"/>
          </a:solidFill>
          <a:ln w="12700" cap="flat">
            <a:noFill/>
            <a:miter lim="400000"/>
          </a:ln>
          <a:effectLst/>
        </p:spPr>
        <p:txBody>
          <a:bodyPr wrap="square" lIns="58603" tIns="58603" rIns="58603" bIns="58603"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7" name="Picture Placeholder 2"/>
          <p:cNvSpPr>
            <a:spLocks noGrp="1"/>
          </p:cNvSpPr>
          <p:nvPr userDrawn="1">
            <p:ph type="pic" sz="quarter" idx="25"/>
          </p:nvPr>
        </p:nvSpPr>
        <p:spPr>
          <a:xfrm>
            <a:off x="1685109" y="4226863"/>
            <a:ext cx="1877079" cy="1691640"/>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11" name="Shape 213"/>
          <p:cNvSpPr/>
          <p:nvPr userDrawn="1"/>
        </p:nvSpPr>
        <p:spPr>
          <a:xfrm>
            <a:off x="1212821" y="2573435"/>
            <a:ext cx="4329166" cy="1437437"/>
          </a:xfrm>
          <a:prstGeom prst="rect">
            <a:avLst/>
          </a:prstGeom>
          <a:solidFill>
            <a:schemeClr val="accent5"/>
          </a:solidFill>
          <a:ln w="12700" cap="flat">
            <a:noFill/>
            <a:miter lim="400000"/>
          </a:ln>
          <a:effectLst/>
        </p:spPr>
        <p:txBody>
          <a:bodyPr wrap="square" lIns="65115" tIns="65115" rIns="65115" bIns="65115"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2" name="Shape 214"/>
          <p:cNvSpPr/>
          <p:nvPr userDrawn="1"/>
        </p:nvSpPr>
        <p:spPr>
          <a:xfrm>
            <a:off x="4717539" y="2851798"/>
            <a:ext cx="323118" cy="309469"/>
          </a:xfrm>
          <a:custGeom>
            <a:avLst/>
            <a:gdLst/>
            <a:ahLst/>
            <a:cxnLst>
              <a:cxn ang="0">
                <a:pos x="wd2" y="hd2"/>
              </a:cxn>
              <a:cxn ang="5400000">
                <a:pos x="wd2" y="hd2"/>
              </a:cxn>
              <a:cxn ang="10800000">
                <a:pos x="wd2" y="hd2"/>
              </a:cxn>
              <a:cxn ang="16200000">
                <a:pos x="wd2" y="hd2"/>
              </a:cxn>
            </a:cxnLst>
            <a:rect l="0" t="0" r="r" b="b"/>
            <a:pathLst>
              <a:path w="21401"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rgbClr val="FFFFFF"/>
          </a:solidFill>
          <a:ln w="12700" cap="flat">
            <a:noFill/>
            <a:miter lim="400000"/>
          </a:ln>
          <a:effectLst/>
        </p:spPr>
        <p:txBody>
          <a:bodyPr wrap="square" lIns="58603" tIns="58603" rIns="58603" bIns="58603"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6" name="Picture Placeholder 2"/>
          <p:cNvSpPr>
            <a:spLocks noGrp="1"/>
          </p:cNvSpPr>
          <p:nvPr userDrawn="1">
            <p:ph type="pic" sz="quarter" idx="24"/>
          </p:nvPr>
        </p:nvSpPr>
        <p:spPr>
          <a:xfrm>
            <a:off x="1685465" y="2157589"/>
            <a:ext cx="1877079" cy="1691640"/>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a:p>
        </p:txBody>
      </p:sp>
      <p:sp>
        <p:nvSpPr>
          <p:cNvPr id="9" name="Content Placeholder 20"/>
          <p:cNvSpPr>
            <a:spLocks noGrp="1"/>
          </p:cNvSpPr>
          <p:nvPr userDrawn="1">
            <p:ph sz="quarter" idx="16" hasCustomPrompt="1"/>
          </p:nvPr>
        </p:nvSpPr>
        <p:spPr>
          <a:xfrm>
            <a:off x="6087637" y="2667000"/>
            <a:ext cx="29718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Vision</a:t>
            </a:r>
          </a:p>
        </p:txBody>
      </p:sp>
      <p:sp>
        <p:nvSpPr>
          <p:cNvPr id="10" name="Text Placeholder 17"/>
          <p:cNvSpPr>
            <a:spLocks noGrp="1"/>
          </p:cNvSpPr>
          <p:nvPr userDrawn="1">
            <p:ph type="body" sz="quarter" idx="21" hasCustomPrompt="1"/>
          </p:nvPr>
        </p:nvSpPr>
        <p:spPr>
          <a:xfrm>
            <a:off x="6087636" y="3048001"/>
            <a:ext cx="5264578" cy="1036838"/>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doloremquudantium</a:t>
            </a:r>
            <a:r>
              <a:rPr lang="en-US" dirty="0"/>
              <a:t>, </a:t>
            </a:r>
            <a:r>
              <a:rPr lang="en-US" dirty="0" err="1"/>
              <a:t>totamconseSed</a:t>
            </a:r>
            <a:r>
              <a:rPr lang="en-US" dirty="0"/>
              <a:t> </a:t>
            </a:r>
            <a:r>
              <a:rPr lang="en-US" dirty="0" err="1"/>
              <a:t>ut</a:t>
            </a:r>
            <a:r>
              <a:rPr lang="en-US" dirty="0"/>
              <a:t> </a:t>
            </a:r>
            <a:r>
              <a:rPr lang="en-US" dirty="0" err="1"/>
              <a:t>perspiciatis</a:t>
            </a:r>
            <a:endParaRPr lang="en-US" dirty="0"/>
          </a:p>
        </p:txBody>
      </p:sp>
      <p:sp>
        <p:nvSpPr>
          <p:cNvPr id="24" name="Content Placeholder 20"/>
          <p:cNvSpPr>
            <a:spLocks noGrp="1"/>
          </p:cNvSpPr>
          <p:nvPr userDrawn="1">
            <p:ph sz="quarter" idx="22" hasCustomPrompt="1"/>
          </p:nvPr>
        </p:nvSpPr>
        <p:spPr>
          <a:xfrm>
            <a:off x="6094414" y="4754362"/>
            <a:ext cx="29718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Vision</a:t>
            </a:r>
          </a:p>
        </p:txBody>
      </p:sp>
      <p:sp>
        <p:nvSpPr>
          <p:cNvPr id="25" name="Text Placeholder 17"/>
          <p:cNvSpPr>
            <a:spLocks noGrp="1"/>
          </p:cNvSpPr>
          <p:nvPr userDrawn="1">
            <p:ph type="body" sz="quarter" idx="23" hasCustomPrompt="1"/>
          </p:nvPr>
        </p:nvSpPr>
        <p:spPr>
          <a:xfrm>
            <a:off x="6094412" y="5135362"/>
            <a:ext cx="5264578" cy="1036838"/>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doloremquudantium</a:t>
            </a:r>
            <a:r>
              <a:rPr lang="en-US" dirty="0"/>
              <a:t>, </a:t>
            </a:r>
            <a:r>
              <a:rPr lang="en-US" dirty="0" err="1"/>
              <a:t>totamconseSed</a:t>
            </a:r>
            <a:r>
              <a:rPr lang="en-US" dirty="0"/>
              <a:t> </a:t>
            </a:r>
            <a:r>
              <a:rPr lang="en-US" dirty="0" err="1"/>
              <a:t>ut</a:t>
            </a:r>
            <a:r>
              <a:rPr lang="en-US" dirty="0"/>
              <a:t> </a:t>
            </a:r>
            <a:r>
              <a:rPr lang="en-US" dirty="0" err="1"/>
              <a:t>perspiciatis</a:t>
            </a:r>
            <a:endParaRPr lang="en-US" dirty="0"/>
          </a:p>
        </p:txBody>
      </p:sp>
    </p:spTree>
    <p:extLst>
      <p:ext uri="{BB962C8B-B14F-4D97-AF65-F5344CB8AC3E}">
        <p14:creationId xmlns:p14="http://schemas.microsoft.com/office/powerpoint/2010/main" val="319055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dissolv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dissolve">
                                      <p:cBhvr>
                                        <p:cTn id="23" dur="500"/>
                                        <p:tgtEl>
                                          <p:spTgt spid="24">
                                            <p:txEl>
                                              <p:pRg st="0" end="0"/>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dissolve">
                                      <p:cBhvr>
                                        <p:cTn id="2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9" grpId="0" build="p">
        <p:tmplLst>
          <p:tmpl lvl="1">
            <p:tnLst>
              <p:par>
                <p:cTn presetID="9"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4" grpId="0" build="p">
        <p:tmplLst>
          <p:tmpl lvl="1">
            <p:tnLst>
              <p:par>
                <p:cTn presetID="9"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dissolve">
                      <p:cBhvr>
                        <p:cTn dur="500"/>
                        <p:tgtEl>
                          <p:spTgt spid="24"/>
                        </p:tgtEl>
                      </p:cBhvr>
                    </p:animEffect>
                  </p:childTnLst>
                </p:cTn>
              </p:par>
            </p:tnLst>
          </p:tmpl>
        </p:tmplLst>
      </p:bldP>
      <p:bldP spid="25" grpId="0" build="p">
        <p:tmplLst>
          <p:tmpl lvl="1">
            <p:tnLst>
              <p:par>
                <p:cTn presetID="9"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dissolve">
                      <p:cBhvr>
                        <p:cTn dur="500"/>
                        <p:tgtEl>
                          <p:spTgt spid="2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88825" cy="68580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117208" tIns="58604" rIns="117208" bIns="58604" rtlCol="0" anchor="ctr">
            <a:normAutofit/>
          </a:bodyPr>
          <a:lstStyle/>
          <a:p>
            <a:r>
              <a:rPr lang="en-US"/>
              <a:t>Click to edit Master title style</a:t>
            </a:r>
          </a:p>
        </p:txBody>
      </p:sp>
      <p:sp>
        <p:nvSpPr>
          <p:cNvPr id="3" name="Text Placeholder 2"/>
          <p:cNvSpPr>
            <a:spLocks noGrp="1"/>
          </p:cNvSpPr>
          <p:nvPr>
            <p:ph type="body" idx="1"/>
          </p:nvPr>
        </p:nvSpPr>
        <p:spPr>
          <a:xfrm>
            <a:off x="609441" y="1600200"/>
            <a:ext cx="10969943" cy="4525963"/>
          </a:xfrm>
          <a:prstGeom prst="rect">
            <a:avLst/>
          </a:prstGeom>
        </p:spPr>
        <p:txBody>
          <a:bodyPr vert="horz" lIns="117208" tIns="58604" rIns="117208" bIns="586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17208" tIns="58604" rIns="117208" bIns="58604" rtlCol="0" anchor="ctr"/>
          <a:lstStyle>
            <a:lvl1pPr algn="l">
              <a:defRPr sz="1500">
                <a:solidFill>
                  <a:schemeClr val="tx1">
                    <a:tint val="75000"/>
                  </a:schemeClr>
                </a:solidFill>
              </a:defRPr>
            </a:lvl1pPr>
          </a:lstStyle>
          <a:p>
            <a:fld id="{59EEC15F-C0F1-4D36-8735-275B51627F31}" type="datetimeFigureOut">
              <a:rPr lang="en-US" smtClean="0"/>
              <a:pPr/>
              <a:t>10/14/20</a:t>
            </a:fld>
            <a:endParaRPr lang="en-US"/>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117208" tIns="58604" rIns="117208" bIns="58604"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3"/>
            <a:ext cx="2844059" cy="365125"/>
          </a:xfrm>
          <a:prstGeom prst="rect">
            <a:avLst/>
          </a:prstGeom>
        </p:spPr>
        <p:txBody>
          <a:bodyPr vert="horz" lIns="117208" tIns="58604" rIns="117208" bIns="58604" rtlCol="0" anchor="ctr"/>
          <a:lstStyle>
            <a:lvl1pPr algn="r">
              <a:defRPr sz="1500">
                <a:solidFill>
                  <a:schemeClr val="tx1">
                    <a:tint val="75000"/>
                  </a:schemeClr>
                </a:solidFill>
              </a:defRPr>
            </a:lvl1pPr>
          </a:lstStyle>
          <a:p>
            <a:fld id="{C2F52289-4012-4053-9770-FE82CEB951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68" r:id="rId2"/>
    <p:sldLayoutId id="2147483661" r:id="rId3"/>
    <p:sldLayoutId id="2147483651" r:id="rId4"/>
    <p:sldLayoutId id="2147483699" r:id="rId5"/>
    <p:sldLayoutId id="2147483662" r:id="rId6"/>
    <p:sldLayoutId id="2147483653" r:id="rId7"/>
    <p:sldLayoutId id="2147483655" r:id="rId8"/>
    <p:sldLayoutId id="2147483649" r:id="rId9"/>
    <p:sldLayoutId id="2147483652" r:id="rId10"/>
    <p:sldLayoutId id="2147483700" r:id="rId11"/>
    <p:sldLayoutId id="2147483683"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50" r:id="rId23"/>
    <p:sldLayoutId id="2147483656" r:id="rId24"/>
    <p:sldLayoutId id="2147483657" r:id="rId25"/>
    <p:sldLayoutId id="2147483658" r:id="rId26"/>
    <p:sldLayoutId id="2147483669" r:id="rId27"/>
    <p:sldLayoutId id="2147483659" r:id="rId28"/>
    <p:sldLayoutId id="2147483698" r:id="rId29"/>
    <p:sldLayoutId id="2147483660" r:id="rId30"/>
    <p:sldLayoutId id="2147483663" r:id="rId31"/>
    <p:sldLayoutId id="2147483664" r:id="rId32"/>
    <p:sldLayoutId id="2147483665" r:id="rId33"/>
    <p:sldLayoutId id="2147483666" r:id="rId34"/>
    <p:sldLayoutId id="2147483667" r:id="rId35"/>
    <p:sldLayoutId id="2147483681" r:id="rId36"/>
    <p:sldLayoutId id="2147483680" r:id="rId37"/>
    <p:sldLayoutId id="2147483682" r:id="rId38"/>
    <p:sldLayoutId id="2147483684" r:id="rId39"/>
    <p:sldLayoutId id="2147483686" r:id="rId40"/>
    <p:sldLayoutId id="2147483692" r:id="rId41"/>
    <p:sldLayoutId id="2147483693" r:id="rId42"/>
    <p:sldLayoutId id="2147483695" r:id="rId43"/>
  </p:sldLayoutIdLst>
  <p:txStyles>
    <p:titleStyle>
      <a:lvl1pPr algn="ctr" defTabSz="1172078" rtl="0" eaLnBrk="1" latinLnBrk="0" hangingPunct="1">
        <a:spcBef>
          <a:spcPct val="0"/>
        </a:spcBef>
        <a:buNone/>
        <a:defRPr sz="5600" kern="1200">
          <a:solidFill>
            <a:schemeClr val="tx1"/>
          </a:solidFill>
          <a:latin typeface="+mj-lt"/>
          <a:ea typeface="+mj-ea"/>
          <a:cs typeface="+mj-cs"/>
        </a:defRPr>
      </a:lvl1pPr>
    </p:titleStyle>
    <p:bodyStyle>
      <a:lvl1pPr marL="439529" indent="-439529" algn="l" defTabSz="117207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4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40.xml"/><Relationship Id="rId5" Type="http://schemas.openxmlformats.org/officeDocument/2006/relationships/image" Target="../media/image46.jpe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xml"/><Relationship Id="rId5" Type="http://schemas.openxmlformats.org/officeDocument/2006/relationships/image" Target="../media/image53.jpe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0.jpe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jpe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kaggle.com/dgomonov/new-york-city-airbnb-open-"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6" Type="http://schemas.openxmlformats.org/officeDocument/2006/relationships/hyperlink" Target="https://onlinecampus.bu.edu/bbcswebdav/pid-7953807-dt-content-rid-" TargetMode="External"/><Relationship Id="rId5" Type="http://schemas.openxmlformats.org/officeDocument/2006/relationships/hyperlink" Target="https://onlinecampus.bu.edu/bbcswebdav/pid-7953808-dt-content-rid-" TargetMode="External"/><Relationship Id="rId4" Type="http://schemas.openxmlformats.org/officeDocument/2006/relationships/hyperlink" Target="https://onlinecampus.bu.edu/bbcswebdav/pid-7953809-dt-content-rid-40368175_1/courses/20fallmetcs544_o1/course/module5/allpages.ht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gomonov/new-york-city-airbnb-open-data"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www.kaggle.com/dgomonov/new-york-city-airbnb-open-data?select=AB_NYC_2019.cs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207871" cy="6856214"/>
          </a:xfrm>
          <a:prstGeom prst="rect">
            <a:avLst/>
          </a:prstGeom>
          <a:solidFill>
            <a:schemeClr val="accent6">
              <a:lumMod val="1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2299" dirty="0"/>
          </a:p>
        </p:txBody>
      </p:sp>
      <p:grpSp>
        <p:nvGrpSpPr>
          <p:cNvPr id="24" name="Group 23"/>
          <p:cNvGrpSpPr/>
          <p:nvPr/>
        </p:nvGrpSpPr>
        <p:grpSpPr>
          <a:xfrm>
            <a:off x="5651395" y="5190981"/>
            <a:ext cx="1154609" cy="143963"/>
            <a:chOff x="7536566" y="6291405"/>
            <a:chExt cx="1154910" cy="144000"/>
          </a:xfrm>
          <a:solidFill>
            <a:schemeClr val="accent6"/>
          </a:solidFill>
        </p:grpSpPr>
        <p:sp>
          <p:nvSpPr>
            <p:cNvPr id="25" name="Oval 24"/>
            <p:cNvSpPr>
              <a:spLocks noChangeAspect="1"/>
            </p:cNvSpPr>
            <p:nvPr/>
          </p:nvSpPr>
          <p:spPr>
            <a:xfrm>
              <a:off x="7536566"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26" name="Oval 25"/>
            <p:cNvSpPr>
              <a:spLocks noChangeAspect="1"/>
            </p:cNvSpPr>
            <p:nvPr/>
          </p:nvSpPr>
          <p:spPr>
            <a:xfrm>
              <a:off x="7705051"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27" name="Oval 26"/>
            <p:cNvSpPr>
              <a:spLocks noChangeAspect="1"/>
            </p:cNvSpPr>
            <p:nvPr/>
          </p:nvSpPr>
          <p:spPr>
            <a:xfrm>
              <a:off x="7864011"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38" name="Oval 37"/>
            <p:cNvSpPr>
              <a:spLocks noChangeAspect="1"/>
            </p:cNvSpPr>
            <p:nvPr/>
          </p:nvSpPr>
          <p:spPr>
            <a:xfrm>
              <a:off x="8042021"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39" name="Oval 38"/>
            <p:cNvSpPr>
              <a:spLocks noChangeAspect="1"/>
            </p:cNvSpPr>
            <p:nvPr/>
          </p:nvSpPr>
          <p:spPr>
            <a:xfrm>
              <a:off x="8210506"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40" name="Oval 39"/>
            <p:cNvSpPr>
              <a:spLocks noChangeAspect="1"/>
            </p:cNvSpPr>
            <p:nvPr/>
          </p:nvSpPr>
          <p:spPr>
            <a:xfrm>
              <a:off x="8378991"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41" name="Oval 40"/>
            <p:cNvSpPr>
              <a:spLocks noChangeAspect="1"/>
            </p:cNvSpPr>
            <p:nvPr/>
          </p:nvSpPr>
          <p:spPr>
            <a:xfrm>
              <a:off x="8547476" y="6291405"/>
              <a:ext cx="144000" cy="144000"/>
            </a:xfrm>
            <a:prstGeom prst="ellipse">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grpSp>
      <p:sp>
        <p:nvSpPr>
          <p:cNvPr id="42" name="Title 1"/>
          <p:cNvSpPr txBox="1">
            <a:spLocks/>
          </p:cNvSpPr>
          <p:nvPr/>
        </p:nvSpPr>
        <p:spPr>
          <a:xfrm>
            <a:off x="998535" y="1980442"/>
            <a:ext cx="10210800" cy="1754302"/>
          </a:xfrm>
          <a:prstGeom prst="rect">
            <a:avLst/>
          </a:prstGeom>
        </p:spPr>
        <p:txBody>
          <a:bodyPr vert="horz" wrap="square" lIns="91416" tIns="45708" rIns="91416" bIns="45708"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rPr>
              <a:t>Data analysis and Data visualization </a:t>
            </a:r>
            <a:endParaRPr lang="en-US" sz="4000" dirty="0">
              <a:solidFill>
                <a:schemeClr val="bg1"/>
              </a:solidFill>
            </a:endParaRPr>
          </a:p>
          <a:p>
            <a:pPr algn="ctr"/>
            <a:r>
              <a:rPr lang="en-US" sz="4000" b="1" dirty="0">
                <a:solidFill>
                  <a:schemeClr val="bg1"/>
                </a:solidFill>
              </a:rPr>
              <a:t>for New York City Airbnb open data 2019 in R</a:t>
            </a:r>
            <a:endParaRPr lang="en-US" sz="4000" dirty="0">
              <a:solidFill>
                <a:schemeClr val="bg1"/>
              </a:solidFill>
            </a:endParaRPr>
          </a:p>
        </p:txBody>
      </p:sp>
      <p:sp>
        <p:nvSpPr>
          <p:cNvPr id="43" name="Subtitle 2"/>
          <p:cNvSpPr txBox="1">
            <a:spLocks/>
          </p:cNvSpPr>
          <p:nvPr/>
        </p:nvSpPr>
        <p:spPr>
          <a:xfrm>
            <a:off x="3132136" y="4404133"/>
            <a:ext cx="6193126" cy="369308"/>
          </a:xfrm>
          <a:prstGeom prst="rect">
            <a:avLst/>
          </a:prstGeom>
        </p:spPr>
        <p:txBody>
          <a:bodyPr vert="horz" wrap="square" lIns="91416" tIns="45708" rIns="91416" bIns="45708"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800" dirty="0">
                <a:solidFill>
                  <a:schemeClr val="bg1"/>
                </a:solidFill>
              </a:rPr>
              <a:t>CS 544 Project</a:t>
            </a:r>
          </a:p>
        </p:txBody>
      </p:sp>
      <p:sp>
        <p:nvSpPr>
          <p:cNvPr id="58" name="Rectangle 57"/>
          <p:cNvSpPr/>
          <p:nvPr/>
        </p:nvSpPr>
        <p:spPr>
          <a:xfrm>
            <a:off x="4693655" y="4717822"/>
            <a:ext cx="3153357" cy="4266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8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PRESENTED BY : Pengfei Ma</a:t>
            </a:r>
          </a:p>
        </p:txBody>
      </p:sp>
      <p:sp>
        <p:nvSpPr>
          <p:cNvPr id="7" name="Rectangle 6"/>
          <p:cNvSpPr/>
          <p:nvPr/>
        </p:nvSpPr>
        <p:spPr>
          <a:xfrm>
            <a:off x="3122612" y="3734744"/>
            <a:ext cx="6193125" cy="24467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dirty="0"/>
          </a:p>
        </p:txBody>
      </p:sp>
    </p:spTree>
    <p:extLst>
      <p:ext uri="{BB962C8B-B14F-4D97-AF65-F5344CB8AC3E}">
        <p14:creationId xmlns:p14="http://schemas.microsoft.com/office/powerpoint/2010/main" val="1250641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8B56BAA-9888-084B-91F6-6FB7F9AB0625}"/>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41C0BD1E-F668-1545-9236-E0402BA3A8EC}"/>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6" name="Rectangle 25">
              <a:extLst>
                <a:ext uri="{FF2B5EF4-FFF2-40B4-BE49-F238E27FC236}">
                  <a16:creationId xmlns:a16="http://schemas.microsoft.com/office/drawing/2014/main" id="{9A4CA415-82B9-A347-8951-44D4C7652104}"/>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7" name="Rectangle 26">
              <a:extLst>
                <a:ext uri="{FF2B5EF4-FFF2-40B4-BE49-F238E27FC236}">
                  <a16:creationId xmlns:a16="http://schemas.microsoft.com/office/drawing/2014/main" id="{BBFF8352-F5D1-3341-921C-1C0843457FE7}"/>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6B5EADF8-F172-8044-B27F-52DE692F0587}"/>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9" name="Rectangle 28">
              <a:extLst>
                <a:ext uri="{FF2B5EF4-FFF2-40B4-BE49-F238E27FC236}">
                  <a16:creationId xmlns:a16="http://schemas.microsoft.com/office/drawing/2014/main" id="{3AA8633A-63F2-0848-B3D1-7EE1B8224A4F}"/>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0" name="Title 2">
            <a:extLst>
              <a:ext uri="{FF2B5EF4-FFF2-40B4-BE49-F238E27FC236}">
                <a16:creationId xmlns:a16="http://schemas.microsoft.com/office/drawing/2014/main" id="{C1861F0D-CCBA-984F-A64D-69C21A371158}"/>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pic>
        <p:nvPicPr>
          <p:cNvPr id="40" name="Picture 39">
            <a:extLst>
              <a:ext uri="{FF2B5EF4-FFF2-40B4-BE49-F238E27FC236}">
                <a16:creationId xmlns:a16="http://schemas.microsoft.com/office/drawing/2014/main" id="{EA9289BB-1480-DE4A-BC07-D8382A5D33F8}"/>
              </a:ext>
            </a:extLst>
          </p:cNvPr>
          <p:cNvPicPr/>
          <p:nvPr/>
        </p:nvPicPr>
        <p:blipFill>
          <a:blip r:embed="rId2">
            <a:extLst>
              <a:ext uri="{28A0092B-C50C-407E-A947-70E740481C1C}">
                <a14:useLocalDpi xmlns:a14="http://schemas.microsoft.com/office/drawing/2010/main" val="0"/>
              </a:ext>
            </a:extLst>
          </a:blip>
          <a:stretch>
            <a:fillRect/>
          </a:stretch>
        </p:blipFill>
        <p:spPr>
          <a:xfrm>
            <a:off x="1762195" y="1824609"/>
            <a:ext cx="3761105" cy="2851150"/>
          </a:xfrm>
          <a:prstGeom prst="rect">
            <a:avLst/>
          </a:prstGeom>
        </p:spPr>
      </p:pic>
      <p:pic>
        <p:nvPicPr>
          <p:cNvPr id="41" name="Picture 40">
            <a:extLst>
              <a:ext uri="{FF2B5EF4-FFF2-40B4-BE49-F238E27FC236}">
                <a16:creationId xmlns:a16="http://schemas.microsoft.com/office/drawing/2014/main" id="{933F2519-955C-2647-84C0-D354EE80CDD8}"/>
              </a:ext>
            </a:extLst>
          </p:cNvPr>
          <p:cNvPicPr/>
          <p:nvPr/>
        </p:nvPicPr>
        <p:blipFill rotWithShape="1">
          <a:blip r:embed="rId3">
            <a:extLst>
              <a:ext uri="{28A0092B-C50C-407E-A947-70E740481C1C}">
                <a14:useLocalDpi xmlns:a14="http://schemas.microsoft.com/office/drawing/2010/main" val="0"/>
              </a:ext>
            </a:extLst>
          </a:blip>
          <a:srcRect l="17750" t="5019" r="5695" b="25134"/>
          <a:stretch/>
        </p:blipFill>
        <p:spPr bwMode="auto">
          <a:xfrm>
            <a:off x="6808302" y="1824403"/>
            <a:ext cx="4122385" cy="2851150"/>
          </a:xfrm>
          <a:prstGeom prst="rect">
            <a:avLst/>
          </a:prstGeom>
          <a:ln>
            <a:noFill/>
          </a:ln>
          <a:extLst>
            <a:ext uri="{53640926-AAD7-44D8-BBD7-CCE9431645EC}">
              <a14:shadowObscured xmlns:a14="http://schemas.microsoft.com/office/drawing/2010/main"/>
            </a:ext>
          </a:extLst>
        </p:spPr>
      </p:pic>
      <p:sp>
        <p:nvSpPr>
          <p:cNvPr id="50" name="Rectangle 49">
            <a:extLst>
              <a:ext uri="{FF2B5EF4-FFF2-40B4-BE49-F238E27FC236}">
                <a16:creationId xmlns:a16="http://schemas.microsoft.com/office/drawing/2014/main" id="{B30C7C85-B83F-CC49-857C-9D1BFBD094FB}"/>
              </a:ext>
            </a:extLst>
          </p:cNvPr>
          <p:cNvSpPr/>
          <p:nvPr/>
        </p:nvSpPr>
        <p:spPr>
          <a:xfrm>
            <a:off x="439220" y="5288281"/>
            <a:ext cx="6092825" cy="508152"/>
          </a:xfrm>
          <a:prstGeom prst="rect">
            <a:avLst/>
          </a:prstGeom>
        </p:spPr>
        <p:txBody>
          <a:bodyPr>
            <a:spAutoFit/>
          </a:bodyPr>
          <a:lstStyle/>
          <a:p>
            <a:pPr marL="342900" marR="0" lvl="0" indent="-342900">
              <a:lnSpc>
                <a:spcPct val="200000"/>
              </a:lnSpc>
              <a:spcBef>
                <a:spcPts val="0"/>
              </a:spcBef>
              <a:spcAft>
                <a:spcPts val="0"/>
              </a:spcAft>
              <a:buFont typeface="Symbol" pitchFamily="2" charset="2"/>
              <a:buChar char=""/>
            </a:pPr>
            <a:r>
              <a:rPr lang="en-US" sz="1600" dirty="0" err="1">
                <a:solidFill>
                  <a:schemeClr val="bg1">
                    <a:lumMod val="75000"/>
                  </a:schemeClr>
                </a:solidFill>
                <a:latin typeface="Open Sans Light" panose="020B0306030504020204" pitchFamily="34" charset="0"/>
              </a:rPr>
              <a:t>Barplot</a:t>
            </a:r>
            <a:r>
              <a:rPr lang="en-US" sz="1600" dirty="0">
                <a:solidFill>
                  <a:schemeClr val="bg1">
                    <a:lumMod val="75000"/>
                  </a:schemeClr>
                </a:solidFill>
                <a:latin typeface="Open Sans Light" panose="020B0306030504020204" pitchFamily="34" charset="0"/>
              </a:rPr>
              <a:t> of the number of airbnbs in each borough in NYC</a:t>
            </a:r>
          </a:p>
        </p:txBody>
      </p:sp>
      <p:sp>
        <p:nvSpPr>
          <p:cNvPr id="51" name="Rectangle 50">
            <a:extLst>
              <a:ext uri="{FF2B5EF4-FFF2-40B4-BE49-F238E27FC236}">
                <a16:creationId xmlns:a16="http://schemas.microsoft.com/office/drawing/2014/main" id="{C4DD4562-139A-F94D-BE6E-2A6EF0DC23AF}"/>
              </a:ext>
            </a:extLst>
          </p:cNvPr>
          <p:cNvSpPr/>
          <p:nvPr/>
        </p:nvSpPr>
        <p:spPr>
          <a:xfrm>
            <a:off x="6237190" y="5288281"/>
            <a:ext cx="6092825" cy="508152"/>
          </a:xfrm>
          <a:prstGeom prst="rect">
            <a:avLst/>
          </a:prstGeom>
        </p:spPr>
        <p:txBody>
          <a:bodyPr>
            <a:spAutoFit/>
          </a:bodyPr>
          <a:lstStyle/>
          <a:p>
            <a:pPr marL="342900" marR="0" lvl="0" indent="-342900">
              <a:lnSpc>
                <a:spcPct val="200000"/>
              </a:lnSpc>
              <a:spcBef>
                <a:spcPts val="0"/>
              </a:spcBef>
              <a:spcAft>
                <a:spcPts val="0"/>
              </a:spcAft>
              <a:buFont typeface="Symbol" pitchFamily="2" charset="2"/>
              <a:buChar char=""/>
            </a:pPr>
            <a:r>
              <a:rPr lang="en-US" sz="1600" dirty="0">
                <a:solidFill>
                  <a:schemeClr val="bg1">
                    <a:lumMod val="75000"/>
                  </a:schemeClr>
                </a:solidFill>
                <a:latin typeface="Open Sans Light" panose="020B0306030504020204" pitchFamily="34" charset="0"/>
              </a:rPr>
              <a:t>Pie chart for the proportion of airbnbs in each borough</a:t>
            </a:r>
          </a:p>
        </p:txBody>
      </p:sp>
      <p:sp>
        <p:nvSpPr>
          <p:cNvPr id="52" name="Rectangle 51">
            <a:extLst>
              <a:ext uri="{FF2B5EF4-FFF2-40B4-BE49-F238E27FC236}">
                <a16:creationId xmlns:a16="http://schemas.microsoft.com/office/drawing/2014/main" id="{D2BEAF03-9556-A941-9382-509C7BFFB4FB}"/>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I</a:t>
            </a:r>
            <a:r>
              <a:rPr lang="en-US" sz="1600" dirty="0">
                <a:solidFill>
                  <a:schemeClr val="bg1">
                    <a:lumMod val="75000"/>
                  </a:schemeClr>
                </a:solidFill>
                <a:latin typeface="Open Sans Light" panose="020B0306030504020204" pitchFamily="34" charset="0"/>
              </a:rPr>
              <a:t>. Categorical variable analysis of the number of airbnbs in different boroughs in NYC </a:t>
            </a:r>
          </a:p>
        </p:txBody>
      </p:sp>
      <p:sp>
        <p:nvSpPr>
          <p:cNvPr id="53" name="Rectangle 52">
            <a:extLst>
              <a:ext uri="{FF2B5EF4-FFF2-40B4-BE49-F238E27FC236}">
                <a16:creationId xmlns:a16="http://schemas.microsoft.com/office/drawing/2014/main" id="{935A5702-B451-E643-B4B3-97683DA84266}"/>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2. </a:t>
            </a:r>
            <a:r>
              <a:rPr lang="en-US" sz="1600" dirty="0">
                <a:solidFill>
                  <a:schemeClr val="bg1">
                    <a:lumMod val="75000"/>
                  </a:schemeClr>
                </a:solidFill>
                <a:latin typeface="Open Sans Light" panose="020B0306030504020204" pitchFamily="34" charset="0"/>
              </a:rPr>
              <a:t>Visualization of airbnbs in each borough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Title 2">
            <a:extLst>
              <a:ext uri="{FF2B5EF4-FFF2-40B4-BE49-F238E27FC236}">
                <a16:creationId xmlns:a16="http://schemas.microsoft.com/office/drawing/2014/main" id="{E9B6100E-3DF1-A64A-A54C-FA971327B60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1" name="Rectangle 20">
            <a:extLst>
              <a:ext uri="{FF2B5EF4-FFF2-40B4-BE49-F238E27FC236}">
                <a16:creationId xmlns:a16="http://schemas.microsoft.com/office/drawing/2014/main" id="{0A5DFE6E-1854-AE4E-9526-B89A6BEF8A74}"/>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rPr>
              <a:t>II. Numerical variable analysis of the price of airbnbs in NYC</a:t>
            </a:r>
          </a:p>
        </p:txBody>
      </p:sp>
      <p:sp>
        <p:nvSpPr>
          <p:cNvPr id="24" name="Rectangle 23">
            <a:extLst>
              <a:ext uri="{FF2B5EF4-FFF2-40B4-BE49-F238E27FC236}">
                <a16:creationId xmlns:a16="http://schemas.microsoft.com/office/drawing/2014/main" id="{8E06F309-9D89-EA44-A0AE-EFC5BB0A53D0}"/>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1. Setting data</a:t>
            </a:r>
            <a:endParaRPr lang="en-US" sz="1600" dirty="0">
              <a:solidFill>
                <a:schemeClr val="bg1">
                  <a:lumMod val="75000"/>
                </a:schemeClr>
              </a:solidFill>
              <a:latin typeface="Open Sans Light" panose="020B0306030504020204" pitchFamily="34" charset="0"/>
            </a:endParaRPr>
          </a:p>
        </p:txBody>
      </p:sp>
      <p:sp>
        <p:nvSpPr>
          <p:cNvPr id="5" name="TextBox 4">
            <a:extLst>
              <a:ext uri="{FF2B5EF4-FFF2-40B4-BE49-F238E27FC236}">
                <a16:creationId xmlns:a16="http://schemas.microsoft.com/office/drawing/2014/main" id="{931915F9-7403-7C41-A49A-D329BEC2172F}"/>
              </a:ext>
            </a:extLst>
          </p:cNvPr>
          <p:cNvSpPr txBox="1"/>
          <p:nvPr/>
        </p:nvSpPr>
        <p:spPr>
          <a:xfrm>
            <a:off x="2627372" y="3937337"/>
            <a:ext cx="7219635" cy="1015663"/>
          </a:xfrm>
          <a:prstGeom prst="rect">
            <a:avLst/>
          </a:prstGeom>
          <a:noFill/>
        </p:spPr>
        <p:txBody>
          <a:bodyPr wrap="square" rtlCol="0">
            <a:spAutoFit/>
          </a:bodyPr>
          <a:lstStyle/>
          <a:p>
            <a:r>
              <a:rPr lang="en-US" sz="2000" dirty="0">
                <a:solidFill>
                  <a:schemeClr val="bg1">
                    <a:lumMod val="75000"/>
                  </a:schemeClr>
                </a:solidFill>
                <a:latin typeface="Open Sans Light" panose="020B0306030504020204" pitchFamily="34" charset="0"/>
              </a:rPr>
              <a:t>    Creating the subset of 5 boroughs (Manhattan, Brooklyn, Bronx, Queens, Staten Island) and assign them to names “</a:t>
            </a:r>
            <a:r>
              <a:rPr lang="en-US" sz="2000" dirty="0" err="1">
                <a:solidFill>
                  <a:schemeClr val="bg1">
                    <a:lumMod val="75000"/>
                  </a:schemeClr>
                </a:solidFill>
                <a:latin typeface="Open Sans Light" panose="020B0306030504020204" pitchFamily="34" charset="0"/>
              </a:rPr>
              <a:t>manhattan</a:t>
            </a:r>
            <a:r>
              <a:rPr lang="en-US" sz="2000" dirty="0">
                <a:solidFill>
                  <a:schemeClr val="bg1">
                    <a:lumMod val="75000"/>
                  </a:schemeClr>
                </a:solidFill>
                <a:latin typeface="Open Sans Light" panose="020B0306030504020204" pitchFamily="34" charset="0"/>
              </a:rPr>
              <a:t>”, “</a:t>
            </a:r>
            <a:r>
              <a:rPr lang="en-US" sz="2000" dirty="0" err="1">
                <a:solidFill>
                  <a:schemeClr val="bg1">
                    <a:lumMod val="75000"/>
                  </a:schemeClr>
                </a:solidFill>
                <a:latin typeface="Open Sans Light" panose="020B0306030504020204" pitchFamily="34" charset="0"/>
              </a:rPr>
              <a:t>brooklyn</a:t>
            </a:r>
            <a:r>
              <a:rPr lang="en-US" sz="2000" dirty="0">
                <a:solidFill>
                  <a:schemeClr val="bg1">
                    <a:lumMod val="75000"/>
                  </a:schemeClr>
                </a:solidFill>
                <a:latin typeface="Open Sans Light" panose="020B0306030504020204" pitchFamily="34" charset="0"/>
              </a:rPr>
              <a:t>”, “</a:t>
            </a:r>
            <a:r>
              <a:rPr lang="en-US" sz="2000" dirty="0" err="1">
                <a:solidFill>
                  <a:schemeClr val="bg1">
                    <a:lumMod val="75000"/>
                  </a:schemeClr>
                </a:solidFill>
                <a:latin typeface="Open Sans Light" panose="020B0306030504020204" pitchFamily="34" charset="0"/>
              </a:rPr>
              <a:t>bronx</a:t>
            </a:r>
            <a:r>
              <a:rPr lang="en-US" sz="2000" dirty="0">
                <a:solidFill>
                  <a:schemeClr val="bg1">
                    <a:lumMod val="75000"/>
                  </a:schemeClr>
                </a:solidFill>
                <a:latin typeface="Open Sans Light" panose="020B0306030504020204" pitchFamily="34" charset="0"/>
              </a:rPr>
              <a:t>”, “queens”, “</a:t>
            </a:r>
            <a:r>
              <a:rPr lang="en-US" sz="2000" dirty="0" err="1">
                <a:solidFill>
                  <a:schemeClr val="bg1">
                    <a:lumMod val="75000"/>
                  </a:schemeClr>
                </a:solidFill>
                <a:latin typeface="Open Sans Light" panose="020B0306030504020204" pitchFamily="34" charset="0"/>
              </a:rPr>
              <a:t>staten</a:t>
            </a:r>
            <a:r>
              <a:rPr lang="en-US" sz="2000" dirty="0">
                <a:solidFill>
                  <a:schemeClr val="bg1">
                    <a:lumMod val="75000"/>
                  </a:schemeClr>
                </a:solidFill>
                <a:latin typeface="Open Sans Light" panose="020B0306030504020204" pitchFamily="34" charset="0"/>
              </a:rPr>
              <a:t>”.</a:t>
            </a:r>
          </a:p>
        </p:txBody>
      </p:sp>
      <p:pic>
        <p:nvPicPr>
          <p:cNvPr id="17" name="Picture 16">
            <a:extLst>
              <a:ext uri="{FF2B5EF4-FFF2-40B4-BE49-F238E27FC236}">
                <a16:creationId xmlns:a16="http://schemas.microsoft.com/office/drawing/2014/main" id="{B84DF571-0334-1740-AAC5-1FC5112A1A0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88952" y="2260937"/>
            <a:ext cx="6810917" cy="1185434"/>
          </a:xfrm>
          <a:prstGeom prst="rect">
            <a:avLst/>
          </a:prstGeom>
        </p:spPr>
      </p:pic>
    </p:spTree>
    <p:extLst>
      <p:ext uri="{BB962C8B-B14F-4D97-AF65-F5344CB8AC3E}">
        <p14:creationId xmlns:p14="http://schemas.microsoft.com/office/powerpoint/2010/main" val="398657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2" name="Straight Connector 291"/>
          <p:cNvCxnSpPr/>
          <p:nvPr/>
        </p:nvCxnSpPr>
        <p:spPr>
          <a:xfrm rot="5400000">
            <a:off x="4532672" y="3858563"/>
            <a:ext cx="3180219" cy="1894"/>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93" name="Oval 292"/>
          <p:cNvSpPr/>
          <p:nvPr/>
        </p:nvSpPr>
        <p:spPr>
          <a:xfrm>
            <a:off x="5441305" y="3177087"/>
            <a:ext cx="1362951" cy="1362951"/>
          </a:xfrm>
          <a:prstGeom prst="ellipse">
            <a:avLst/>
          </a:prstGeom>
          <a:ln>
            <a:noFill/>
          </a:ln>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algn="ctr"/>
            <a:r>
              <a:rPr lang="en-US" b="1" dirty="0">
                <a:solidFill>
                  <a:schemeClr val="bg1">
                    <a:lumMod val="75000"/>
                  </a:schemeClr>
                </a:solidFill>
              </a:rPr>
              <a:t>Price</a:t>
            </a:r>
          </a:p>
        </p:txBody>
      </p:sp>
      <p:sp>
        <p:nvSpPr>
          <p:cNvPr id="294" name="Text Placeholder 3"/>
          <p:cNvSpPr txBox="1">
            <a:spLocks/>
          </p:cNvSpPr>
          <p:nvPr/>
        </p:nvSpPr>
        <p:spPr>
          <a:xfrm>
            <a:off x="2480683" y="5285892"/>
            <a:ext cx="1127296"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dirty="0">
                <a:ln>
                  <a:noFill/>
                </a:ln>
                <a:solidFill>
                  <a:schemeClr val="bg1">
                    <a:lumMod val="75000"/>
                  </a:schemeClr>
                </a:solidFill>
                <a:effectLst/>
                <a:uLnTx/>
                <a:uFillTx/>
                <a:latin typeface="+mn-lt"/>
                <a:ea typeface="+mn-ea"/>
                <a:cs typeface="+mn-cs"/>
              </a:rPr>
              <a:t>NYC</a:t>
            </a:r>
          </a:p>
        </p:txBody>
      </p:sp>
      <p:sp>
        <p:nvSpPr>
          <p:cNvPr id="296" name="Text Placeholder 3"/>
          <p:cNvSpPr txBox="1">
            <a:spLocks/>
          </p:cNvSpPr>
          <p:nvPr/>
        </p:nvSpPr>
        <p:spPr>
          <a:xfrm>
            <a:off x="7859267" y="5285894"/>
            <a:ext cx="2553007" cy="677108"/>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4400" b="1" i="0" u="none" strike="noStrike" kern="1200" cap="none" spc="0" normalizeH="0" baseline="0" noProof="0" dirty="0">
                <a:ln>
                  <a:noFill/>
                </a:ln>
                <a:solidFill>
                  <a:schemeClr val="bg1">
                    <a:lumMod val="75000"/>
                  </a:schemeClr>
                </a:solidFill>
                <a:effectLst/>
                <a:uLnTx/>
                <a:uFillTx/>
                <a:latin typeface="+mn-lt"/>
                <a:ea typeface="+mn-ea"/>
                <a:cs typeface="+mn-cs"/>
              </a:rPr>
              <a:t>Boroughs</a:t>
            </a:r>
          </a:p>
        </p:txBody>
      </p:sp>
      <p:pic>
        <p:nvPicPr>
          <p:cNvPr id="20" name="Picture 19">
            <a:extLst>
              <a:ext uri="{FF2B5EF4-FFF2-40B4-BE49-F238E27FC236}">
                <a16:creationId xmlns:a16="http://schemas.microsoft.com/office/drawing/2014/main" id="{DAB2791C-75B5-304F-8DA8-A8EF36C626B1}"/>
              </a:ext>
            </a:extLst>
          </p:cNvPr>
          <p:cNvPicPr/>
          <p:nvPr/>
        </p:nvPicPr>
        <p:blipFill rotWithShape="1">
          <a:blip r:embed="rId2">
            <a:extLst>
              <a:ext uri="{28A0092B-C50C-407E-A947-70E740481C1C}">
                <a14:useLocalDpi xmlns:a14="http://schemas.microsoft.com/office/drawing/2010/main" val="0"/>
              </a:ext>
            </a:extLst>
          </a:blip>
          <a:srcRect t="6100" r="6131" b="2889"/>
          <a:stretch/>
        </p:blipFill>
        <p:spPr bwMode="auto">
          <a:xfrm>
            <a:off x="880898" y="1817118"/>
            <a:ext cx="4326770" cy="3180219"/>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007CDAA9-C1A2-044B-9DD7-417034182637}"/>
              </a:ext>
            </a:extLst>
          </p:cNvPr>
          <p:cNvPicPr/>
          <p:nvPr/>
        </p:nvPicPr>
        <p:blipFill>
          <a:blip r:embed="rId3">
            <a:extLst>
              <a:ext uri="{28A0092B-C50C-407E-A947-70E740481C1C}">
                <a14:useLocalDpi xmlns:a14="http://schemas.microsoft.com/office/drawing/2010/main" val="0"/>
              </a:ext>
            </a:extLst>
          </a:blip>
          <a:stretch>
            <a:fillRect/>
          </a:stretch>
        </p:blipFill>
        <p:spPr>
          <a:xfrm>
            <a:off x="7037893" y="1817119"/>
            <a:ext cx="4195757" cy="3180219"/>
          </a:xfrm>
          <a:prstGeom prst="rect">
            <a:avLst/>
          </a:prstGeom>
        </p:spPr>
      </p:pic>
      <p:grpSp>
        <p:nvGrpSpPr>
          <p:cNvPr id="22" name="Group 21">
            <a:extLst>
              <a:ext uri="{FF2B5EF4-FFF2-40B4-BE49-F238E27FC236}">
                <a16:creationId xmlns:a16="http://schemas.microsoft.com/office/drawing/2014/main" id="{22B3F38D-797F-6647-89C6-671AC15DDB34}"/>
              </a:ext>
            </a:extLst>
          </p:cNvPr>
          <p:cNvGrpSpPr/>
          <p:nvPr/>
        </p:nvGrpSpPr>
        <p:grpSpPr>
          <a:xfrm rot="10800000" flipV="1">
            <a:off x="5380522" y="1080697"/>
            <a:ext cx="1427781" cy="45707"/>
            <a:chOff x="3965945" y="1385354"/>
            <a:chExt cx="4572000" cy="79107"/>
          </a:xfrm>
        </p:grpSpPr>
        <p:sp>
          <p:nvSpPr>
            <p:cNvPr id="23" name="Rectangle 22">
              <a:extLst>
                <a:ext uri="{FF2B5EF4-FFF2-40B4-BE49-F238E27FC236}">
                  <a16:creationId xmlns:a16="http://schemas.microsoft.com/office/drawing/2014/main" id="{7D552C1C-508D-874B-9FCE-77A005C52F3F}"/>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4" name="Rectangle 23">
              <a:extLst>
                <a:ext uri="{FF2B5EF4-FFF2-40B4-BE49-F238E27FC236}">
                  <a16:creationId xmlns:a16="http://schemas.microsoft.com/office/drawing/2014/main" id="{8B3AF77B-A52A-174D-A6C9-B80CB599106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5" name="Rectangle 24">
              <a:extLst>
                <a:ext uri="{FF2B5EF4-FFF2-40B4-BE49-F238E27FC236}">
                  <a16:creationId xmlns:a16="http://schemas.microsoft.com/office/drawing/2014/main" id="{B6849115-D1BB-6546-8B93-981F3BEC1DA3}"/>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6" name="Rectangle 25">
              <a:extLst>
                <a:ext uri="{FF2B5EF4-FFF2-40B4-BE49-F238E27FC236}">
                  <a16:creationId xmlns:a16="http://schemas.microsoft.com/office/drawing/2014/main" id="{71C141E7-FFEF-1D4F-9733-B96CF9F06486}"/>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7" name="Rectangle 26">
              <a:extLst>
                <a:ext uri="{FF2B5EF4-FFF2-40B4-BE49-F238E27FC236}">
                  <a16:creationId xmlns:a16="http://schemas.microsoft.com/office/drawing/2014/main" id="{90845209-C22F-F041-97DC-4D91F85A34EB}"/>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8" name="Title 2">
            <a:extLst>
              <a:ext uri="{FF2B5EF4-FFF2-40B4-BE49-F238E27FC236}">
                <a16:creationId xmlns:a16="http://schemas.microsoft.com/office/drawing/2014/main" id="{B098B80E-3E6E-4A4F-8498-31E034A61E3B}"/>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9" name="Rectangle 28">
            <a:extLst>
              <a:ext uri="{FF2B5EF4-FFF2-40B4-BE49-F238E27FC236}">
                <a16:creationId xmlns:a16="http://schemas.microsoft.com/office/drawing/2014/main" id="{5C456D45-C0FC-2B41-A60C-557A09661335}"/>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rPr>
              <a:t>II. Numerical variable analysis of the price of airbnbs in NYC</a:t>
            </a:r>
          </a:p>
        </p:txBody>
      </p:sp>
      <p:sp>
        <p:nvSpPr>
          <p:cNvPr id="30" name="Rectangle 29">
            <a:extLst>
              <a:ext uri="{FF2B5EF4-FFF2-40B4-BE49-F238E27FC236}">
                <a16:creationId xmlns:a16="http://schemas.microsoft.com/office/drawing/2014/main" id="{55288CB3-B67E-204C-9964-14959024B99B}"/>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2. Visualization for the price</a:t>
            </a:r>
            <a:endParaRPr lang="en-US" sz="1600" dirty="0">
              <a:solidFill>
                <a:schemeClr val="bg1">
                  <a:lumMod val="75000"/>
                </a:schemeClr>
              </a:solidFill>
              <a:latin typeface="Open Sans Light" panose="020B0306030504020204" pitchFamily="34" charset="0"/>
            </a:endParaRPr>
          </a:p>
        </p:txBody>
      </p:sp>
    </p:spTree>
    <p:extLst>
      <p:ext uri="{BB962C8B-B14F-4D97-AF65-F5344CB8AC3E}">
        <p14:creationId xmlns:p14="http://schemas.microsoft.com/office/powerpoint/2010/main" val="1479311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9048829" y="2189363"/>
            <a:ext cx="534418" cy="534559"/>
            <a:chOff x="6665323" y="3562825"/>
            <a:chExt cx="587140" cy="587140"/>
          </a:xfrm>
        </p:grpSpPr>
        <p:sp>
          <p:nvSpPr>
            <p:cNvPr id="27"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0000"/>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sp>
          <p:nvSpPr>
            <p:cNvPr id="28" name="Freeform 27"/>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rgbClr val="FF0000"/>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grpSp>
      <p:sp>
        <p:nvSpPr>
          <p:cNvPr id="26" name="Content Placeholder 2"/>
          <p:cNvSpPr txBox="1">
            <a:spLocks/>
          </p:cNvSpPr>
          <p:nvPr/>
        </p:nvSpPr>
        <p:spPr>
          <a:xfrm>
            <a:off x="9660501" y="2186345"/>
            <a:ext cx="1828236" cy="73451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rPr>
              <a:t>Min.</a:t>
            </a:r>
          </a:p>
          <a:p>
            <a:pPr marL="0" indent="0">
              <a:buNone/>
            </a:pPr>
            <a:r>
              <a:rPr lang="en-US" sz="900" dirty="0">
                <a:solidFill>
                  <a:schemeClr val="bg1"/>
                </a:solidFill>
              </a:rPr>
              <a:t>Manhattan – 0.0</a:t>
            </a:r>
          </a:p>
          <a:p>
            <a:pPr marL="0" indent="0">
              <a:buNone/>
            </a:pPr>
            <a:r>
              <a:rPr lang="en-US" sz="900" dirty="0">
                <a:solidFill>
                  <a:schemeClr val="bg1"/>
                </a:solidFill>
              </a:rPr>
              <a:t>Brooklyn – 0.0</a:t>
            </a:r>
          </a:p>
          <a:p>
            <a:pPr marL="0" indent="0">
              <a:buNone/>
            </a:pPr>
            <a:r>
              <a:rPr lang="en-US" sz="900" dirty="0">
                <a:solidFill>
                  <a:schemeClr val="bg1"/>
                </a:solidFill>
              </a:rPr>
              <a:t>Bronx – 0.0 </a:t>
            </a:r>
          </a:p>
        </p:txBody>
      </p:sp>
      <p:grpSp>
        <p:nvGrpSpPr>
          <p:cNvPr id="42" name="Group 41"/>
          <p:cNvGrpSpPr/>
          <p:nvPr/>
        </p:nvGrpSpPr>
        <p:grpSpPr>
          <a:xfrm>
            <a:off x="6420398" y="2195309"/>
            <a:ext cx="534419" cy="534561"/>
            <a:chOff x="3707904" y="1338582"/>
            <a:chExt cx="587140" cy="587140"/>
          </a:xfrm>
          <a:solidFill>
            <a:schemeClr val="accent2"/>
          </a:solidFill>
        </p:grpSpPr>
        <p:sp>
          <p:nvSpPr>
            <p:cNvPr id="44" name="Freeform 43"/>
            <p:cNvSpPr>
              <a:spLocks noEditPoints="1"/>
            </p:cNvSpPr>
            <p:nvPr/>
          </p:nvSpPr>
          <p:spPr bwMode="auto">
            <a:xfrm>
              <a:off x="3869342" y="1489799"/>
              <a:ext cx="232459" cy="261709"/>
            </a:xfrm>
            <a:custGeom>
              <a:avLst/>
              <a:gdLst>
                <a:gd name="T0" fmla="*/ 300 w 320"/>
                <a:gd name="T1" fmla="*/ 0 h 360"/>
                <a:gd name="T2" fmla="*/ 256 w 320"/>
                <a:gd name="T3" fmla="*/ 0 h 360"/>
                <a:gd name="T4" fmla="*/ 240 w 320"/>
                <a:gd name="T5" fmla="*/ 20 h 360"/>
                <a:gd name="T6" fmla="*/ 240 w 320"/>
                <a:gd name="T7" fmla="*/ 360 h 360"/>
                <a:gd name="T8" fmla="*/ 320 w 320"/>
                <a:gd name="T9" fmla="*/ 360 h 360"/>
                <a:gd name="T10" fmla="*/ 320 w 320"/>
                <a:gd name="T11" fmla="*/ 20 h 360"/>
                <a:gd name="T12" fmla="*/ 300 w 320"/>
                <a:gd name="T13" fmla="*/ 0 h 360"/>
                <a:gd name="T14" fmla="*/ 180 w 320"/>
                <a:gd name="T15" fmla="*/ 120 h 360"/>
                <a:gd name="T16" fmla="*/ 136 w 320"/>
                <a:gd name="T17" fmla="*/ 120 h 360"/>
                <a:gd name="T18" fmla="*/ 120 w 320"/>
                <a:gd name="T19" fmla="*/ 140 h 360"/>
                <a:gd name="T20" fmla="*/ 120 w 320"/>
                <a:gd name="T21" fmla="*/ 360 h 360"/>
                <a:gd name="T22" fmla="*/ 200 w 320"/>
                <a:gd name="T23" fmla="*/ 360 h 360"/>
                <a:gd name="T24" fmla="*/ 200 w 320"/>
                <a:gd name="T25" fmla="*/ 140 h 360"/>
                <a:gd name="T26" fmla="*/ 180 w 320"/>
                <a:gd name="T27" fmla="*/ 120 h 360"/>
                <a:gd name="T28" fmla="*/ 60 w 320"/>
                <a:gd name="T29" fmla="*/ 240 h 360"/>
                <a:gd name="T30" fmla="*/ 16 w 320"/>
                <a:gd name="T31" fmla="*/ 240 h 360"/>
                <a:gd name="T32" fmla="*/ 0 w 320"/>
                <a:gd name="T33" fmla="*/ 260 h 360"/>
                <a:gd name="T34" fmla="*/ 0 w 320"/>
                <a:gd name="T35" fmla="*/ 360 h 360"/>
                <a:gd name="T36" fmla="*/ 80 w 320"/>
                <a:gd name="T37" fmla="*/ 360 h 360"/>
                <a:gd name="T38" fmla="*/ 80 w 320"/>
                <a:gd name="T39" fmla="*/ 260 h 360"/>
                <a:gd name="T40" fmla="*/ 60 w 320"/>
                <a:gd name="T41" fmla="*/ 2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36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sp>
          <p:nvSpPr>
            <p:cNvPr id="45" name="Freeform 23"/>
            <p:cNvSpPr>
              <a:spLocks noEditPoints="1"/>
            </p:cNvSpPr>
            <p:nvPr/>
          </p:nvSpPr>
          <p:spPr bwMode="auto">
            <a:xfrm>
              <a:off x="3707904" y="1338582"/>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1"/>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grpSp>
      <p:sp>
        <p:nvSpPr>
          <p:cNvPr id="43" name="Content Placeholder 2"/>
          <p:cNvSpPr txBox="1">
            <a:spLocks/>
          </p:cNvSpPr>
          <p:nvPr/>
        </p:nvSpPr>
        <p:spPr>
          <a:xfrm>
            <a:off x="7122701" y="2186345"/>
            <a:ext cx="1828238" cy="734512"/>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rPr>
              <a:t>Means</a:t>
            </a:r>
          </a:p>
          <a:p>
            <a:pPr marL="0" indent="0">
              <a:buNone/>
            </a:pPr>
            <a:r>
              <a:rPr lang="en-US" sz="900" dirty="0">
                <a:solidFill>
                  <a:schemeClr val="bg1"/>
                </a:solidFill>
              </a:rPr>
              <a:t>Max: Manhattan – 196.9</a:t>
            </a:r>
          </a:p>
          <a:p>
            <a:pPr marL="0" indent="0">
              <a:buNone/>
            </a:pPr>
            <a:r>
              <a:rPr lang="en-US" sz="900" dirty="0">
                <a:solidFill>
                  <a:schemeClr val="bg1"/>
                </a:solidFill>
              </a:rPr>
              <a:t>Min: Bronx – 87.5 </a:t>
            </a:r>
          </a:p>
        </p:txBody>
      </p:sp>
      <p:sp>
        <p:nvSpPr>
          <p:cNvPr id="47" name="Content Placeholder 2"/>
          <p:cNvSpPr txBox="1">
            <a:spLocks/>
          </p:cNvSpPr>
          <p:nvPr/>
        </p:nvSpPr>
        <p:spPr>
          <a:xfrm>
            <a:off x="7136565" y="2965347"/>
            <a:ext cx="1828238" cy="734512"/>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rPr>
              <a:t>Median</a:t>
            </a:r>
          </a:p>
          <a:p>
            <a:pPr marL="0" indent="0">
              <a:buNone/>
            </a:pPr>
            <a:r>
              <a:rPr lang="en-US" sz="900" dirty="0">
                <a:solidFill>
                  <a:schemeClr val="bg1"/>
                </a:solidFill>
              </a:rPr>
              <a:t>Max: Manhattan – 150</a:t>
            </a:r>
          </a:p>
          <a:p>
            <a:pPr marL="0" indent="0">
              <a:buNone/>
            </a:pPr>
            <a:r>
              <a:rPr lang="en-US" sz="900" dirty="0">
                <a:solidFill>
                  <a:schemeClr val="bg1"/>
                </a:solidFill>
              </a:rPr>
              <a:t>Min: Bronx – 65 </a:t>
            </a:r>
          </a:p>
        </p:txBody>
      </p:sp>
      <p:grpSp>
        <p:nvGrpSpPr>
          <p:cNvPr id="48" name="Group 47"/>
          <p:cNvGrpSpPr/>
          <p:nvPr/>
        </p:nvGrpSpPr>
        <p:grpSpPr>
          <a:xfrm>
            <a:off x="6420404" y="2982215"/>
            <a:ext cx="534419" cy="534561"/>
            <a:chOff x="2133600" y="2959325"/>
            <a:chExt cx="401025" cy="401025"/>
          </a:xfrm>
          <a:solidFill>
            <a:schemeClr val="accent2"/>
          </a:solidFill>
        </p:grpSpPr>
        <p:sp>
          <p:nvSpPr>
            <p:cNvPr id="49" name="Freeform 23"/>
            <p:cNvSpPr>
              <a:spLocks noEditPoints="1"/>
            </p:cNvSpPr>
            <p:nvPr/>
          </p:nvSpPr>
          <p:spPr bwMode="auto">
            <a:xfrm>
              <a:off x="2133600" y="2959325"/>
              <a:ext cx="401025" cy="4010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rgbClr val="7030A0"/>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sp>
          <p:nvSpPr>
            <p:cNvPr id="50" name="Freeform 21"/>
            <p:cNvSpPr>
              <a:spLocks noEditPoints="1"/>
            </p:cNvSpPr>
            <p:nvPr/>
          </p:nvSpPr>
          <p:spPr bwMode="auto">
            <a:xfrm>
              <a:off x="2261806" y="3069313"/>
              <a:ext cx="144612" cy="181051"/>
            </a:xfrm>
            <a:custGeom>
              <a:avLst/>
              <a:gdLst>
                <a:gd name="T0" fmla="*/ 311 w 321"/>
                <a:gd name="T1" fmla="*/ 99 h 402"/>
                <a:gd name="T2" fmla="*/ 189 w 321"/>
                <a:gd name="T3" fmla="*/ 11 h 402"/>
                <a:gd name="T4" fmla="*/ 94 w 321"/>
                <a:gd name="T5" fmla="*/ 126 h 402"/>
                <a:gd name="T6" fmla="*/ 109 w 321"/>
                <a:gd name="T7" fmla="*/ 174 h 402"/>
                <a:gd name="T8" fmla="*/ 6 w 321"/>
                <a:gd name="T9" fmla="*/ 328 h 402"/>
                <a:gd name="T10" fmla="*/ 1 w 321"/>
                <a:gd name="T11" fmla="*/ 351 h 402"/>
                <a:gd name="T12" fmla="*/ 8 w 321"/>
                <a:gd name="T13" fmla="*/ 390 h 402"/>
                <a:gd name="T14" fmla="*/ 22 w 321"/>
                <a:gd name="T15" fmla="*/ 401 h 402"/>
                <a:gd name="T16" fmla="*/ 52 w 321"/>
                <a:gd name="T17" fmla="*/ 395 h 402"/>
                <a:gd name="T18" fmla="*/ 71 w 321"/>
                <a:gd name="T19" fmla="*/ 382 h 402"/>
                <a:gd name="T20" fmla="*/ 111 w 321"/>
                <a:gd name="T21" fmla="*/ 316 h 402"/>
                <a:gd name="T22" fmla="*/ 112 w 321"/>
                <a:gd name="T23" fmla="*/ 316 h 402"/>
                <a:gd name="T24" fmla="*/ 140 w 321"/>
                <a:gd name="T25" fmla="*/ 311 h 402"/>
                <a:gd name="T26" fmla="*/ 187 w 321"/>
                <a:gd name="T27" fmla="*/ 233 h 402"/>
                <a:gd name="T28" fmla="*/ 239 w 321"/>
                <a:gd name="T29" fmla="*/ 232 h 402"/>
                <a:gd name="T30" fmla="*/ 311 w 321"/>
                <a:gd name="T31" fmla="*/ 99 h 402"/>
                <a:gd name="T32" fmla="*/ 260 w 321"/>
                <a:gd name="T33" fmla="*/ 130 h 402"/>
                <a:gd name="T34" fmla="*/ 206 w 321"/>
                <a:gd name="T35" fmla="*/ 120 h 402"/>
                <a:gd name="T36" fmla="*/ 179 w 321"/>
                <a:gd name="T37" fmla="*/ 71 h 402"/>
                <a:gd name="T38" fmla="*/ 248 w 321"/>
                <a:gd name="T39" fmla="*/ 58 h 402"/>
                <a:gd name="T40" fmla="*/ 260 w 321"/>
                <a:gd name="T41" fmla="*/ 13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1" h="402">
                  <a:moveTo>
                    <a:pt x="311" y="99"/>
                  </a:moveTo>
                  <a:cubicBezTo>
                    <a:pt x="301" y="40"/>
                    <a:pt x="246" y="0"/>
                    <a:pt x="189" y="11"/>
                  </a:cubicBezTo>
                  <a:cubicBezTo>
                    <a:pt x="132" y="21"/>
                    <a:pt x="84" y="67"/>
                    <a:pt x="94" y="126"/>
                  </a:cubicBezTo>
                  <a:cubicBezTo>
                    <a:pt x="96" y="139"/>
                    <a:pt x="102" y="159"/>
                    <a:pt x="109" y="174"/>
                  </a:cubicBezTo>
                  <a:cubicBezTo>
                    <a:pt x="6" y="328"/>
                    <a:pt x="6" y="328"/>
                    <a:pt x="6" y="328"/>
                  </a:cubicBezTo>
                  <a:cubicBezTo>
                    <a:pt x="2" y="334"/>
                    <a:pt x="0" y="344"/>
                    <a:pt x="1" y="351"/>
                  </a:cubicBezTo>
                  <a:cubicBezTo>
                    <a:pt x="8" y="390"/>
                    <a:pt x="8" y="390"/>
                    <a:pt x="8" y="390"/>
                  </a:cubicBezTo>
                  <a:cubicBezTo>
                    <a:pt x="9" y="397"/>
                    <a:pt x="15" y="402"/>
                    <a:pt x="22" y="401"/>
                  </a:cubicBezTo>
                  <a:cubicBezTo>
                    <a:pt x="52" y="395"/>
                    <a:pt x="52" y="395"/>
                    <a:pt x="52" y="395"/>
                  </a:cubicBezTo>
                  <a:cubicBezTo>
                    <a:pt x="59" y="394"/>
                    <a:pt x="67" y="388"/>
                    <a:pt x="71" y="382"/>
                  </a:cubicBezTo>
                  <a:cubicBezTo>
                    <a:pt x="111" y="316"/>
                    <a:pt x="111" y="316"/>
                    <a:pt x="111" y="316"/>
                  </a:cubicBezTo>
                  <a:cubicBezTo>
                    <a:pt x="112" y="316"/>
                    <a:pt x="112" y="316"/>
                    <a:pt x="112" y="316"/>
                  </a:cubicBezTo>
                  <a:cubicBezTo>
                    <a:pt x="140" y="311"/>
                    <a:pt x="140" y="311"/>
                    <a:pt x="140" y="311"/>
                  </a:cubicBezTo>
                  <a:cubicBezTo>
                    <a:pt x="187" y="233"/>
                    <a:pt x="187" y="233"/>
                    <a:pt x="187" y="233"/>
                  </a:cubicBezTo>
                  <a:cubicBezTo>
                    <a:pt x="203" y="236"/>
                    <a:pt x="226" y="235"/>
                    <a:pt x="239" y="232"/>
                  </a:cubicBezTo>
                  <a:cubicBezTo>
                    <a:pt x="296" y="222"/>
                    <a:pt x="321" y="159"/>
                    <a:pt x="311" y="99"/>
                  </a:cubicBezTo>
                  <a:close/>
                  <a:moveTo>
                    <a:pt x="260" y="130"/>
                  </a:moveTo>
                  <a:cubicBezTo>
                    <a:pt x="244" y="153"/>
                    <a:pt x="228" y="137"/>
                    <a:pt x="206" y="120"/>
                  </a:cubicBezTo>
                  <a:cubicBezTo>
                    <a:pt x="184" y="104"/>
                    <a:pt x="163" y="94"/>
                    <a:pt x="179" y="71"/>
                  </a:cubicBezTo>
                  <a:cubicBezTo>
                    <a:pt x="195" y="47"/>
                    <a:pt x="226" y="42"/>
                    <a:pt x="248" y="58"/>
                  </a:cubicBezTo>
                  <a:cubicBezTo>
                    <a:pt x="270" y="74"/>
                    <a:pt x="276" y="107"/>
                    <a:pt x="260" y="130"/>
                  </a:cubicBezTo>
                  <a:close/>
                </a:path>
              </a:pathLst>
            </a:cu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299" dirty="0">
                <a:solidFill>
                  <a:schemeClr val="bg1"/>
                </a:solidFill>
              </a:endParaRPr>
            </a:p>
          </p:txBody>
        </p:sp>
      </p:grpSp>
      <p:sp>
        <p:nvSpPr>
          <p:cNvPr id="52" name="Content Placeholder 2"/>
          <p:cNvSpPr txBox="1">
            <a:spLocks/>
          </p:cNvSpPr>
          <p:nvPr/>
        </p:nvSpPr>
        <p:spPr>
          <a:xfrm>
            <a:off x="7122696" y="3743289"/>
            <a:ext cx="1828235" cy="734509"/>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dirty="0">
                <a:solidFill>
                  <a:schemeClr val="bg1"/>
                </a:solidFill>
              </a:rPr>
              <a:t>Max</a:t>
            </a:r>
          </a:p>
          <a:p>
            <a:pPr marL="0" indent="0">
              <a:buNone/>
            </a:pPr>
            <a:r>
              <a:rPr lang="en-US" sz="900" dirty="0">
                <a:solidFill>
                  <a:schemeClr val="bg1"/>
                </a:solidFill>
              </a:rPr>
              <a:t>Manhattan – 10000</a:t>
            </a:r>
          </a:p>
          <a:p>
            <a:pPr marL="0" indent="0">
              <a:buNone/>
            </a:pPr>
            <a:r>
              <a:rPr lang="en-US" sz="900" dirty="0">
                <a:solidFill>
                  <a:schemeClr val="bg1"/>
                </a:solidFill>
              </a:rPr>
              <a:t>Brooklyn – 10000</a:t>
            </a:r>
          </a:p>
          <a:p>
            <a:pPr marL="0" indent="0">
              <a:buNone/>
            </a:pPr>
            <a:r>
              <a:rPr lang="en-US" sz="900" dirty="0">
                <a:solidFill>
                  <a:schemeClr val="bg1"/>
                </a:solidFill>
              </a:rPr>
              <a:t>Queens – 10000 </a:t>
            </a:r>
          </a:p>
        </p:txBody>
      </p:sp>
      <p:grpSp>
        <p:nvGrpSpPr>
          <p:cNvPr id="53" name="Group 52"/>
          <p:cNvGrpSpPr/>
          <p:nvPr/>
        </p:nvGrpSpPr>
        <p:grpSpPr>
          <a:xfrm>
            <a:off x="6420400" y="3718608"/>
            <a:ext cx="534418" cy="534558"/>
            <a:chOff x="2133600" y="3695926"/>
            <a:chExt cx="401025" cy="401024"/>
          </a:xfrm>
        </p:grpSpPr>
        <p:sp>
          <p:nvSpPr>
            <p:cNvPr id="54" name="Freeform 23"/>
            <p:cNvSpPr>
              <a:spLocks noEditPoints="1"/>
            </p:cNvSpPr>
            <p:nvPr/>
          </p:nvSpPr>
          <p:spPr bwMode="auto">
            <a:xfrm>
              <a:off x="2133600" y="3695926"/>
              <a:ext cx="401025" cy="40102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6"/>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solidFill>
              </a:endParaRPr>
            </a:p>
          </p:txBody>
        </p:sp>
        <p:sp>
          <p:nvSpPr>
            <p:cNvPr id="55" name="Freeform 26"/>
            <p:cNvSpPr>
              <a:spLocks noEditPoints="1"/>
            </p:cNvSpPr>
            <p:nvPr/>
          </p:nvSpPr>
          <p:spPr bwMode="auto">
            <a:xfrm>
              <a:off x="2246237" y="3846283"/>
              <a:ext cx="167008" cy="100311"/>
            </a:xfrm>
            <a:custGeom>
              <a:avLst/>
              <a:gdLst>
                <a:gd name="T0" fmla="*/ 308 w 400"/>
                <a:gd name="T1" fmla="*/ 120 h 240"/>
                <a:gd name="T2" fmla="*/ 353 w 400"/>
                <a:gd name="T3" fmla="*/ 33 h 240"/>
                <a:gd name="T4" fmla="*/ 380 w 400"/>
                <a:gd name="T5" fmla="*/ 33 h 240"/>
                <a:gd name="T6" fmla="*/ 307 w 400"/>
                <a:gd name="T7" fmla="*/ 0 h 240"/>
                <a:gd name="T8" fmla="*/ 106 w 400"/>
                <a:gd name="T9" fmla="*/ 0 h 240"/>
                <a:gd name="T10" fmla="*/ 0 w 400"/>
                <a:gd name="T11" fmla="*/ 120 h 240"/>
                <a:gd name="T12" fmla="*/ 106 w 400"/>
                <a:gd name="T13" fmla="*/ 240 h 240"/>
                <a:gd name="T14" fmla="*/ 307 w 400"/>
                <a:gd name="T15" fmla="*/ 240 h 240"/>
                <a:gd name="T16" fmla="*/ 380 w 400"/>
                <a:gd name="T17" fmla="*/ 206 h 240"/>
                <a:gd name="T18" fmla="*/ 353 w 400"/>
                <a:gd name="T19" fmla="*/ 206 h 240"/>
                <a:gd name="T20" fmla="*/ 308 w 400"/>
                <a:gd name="T21" fmla="*/ 120 h 240"/>
                <a:gd name="T22" fmla="*/ 254 w 400"/>
                <a:gd name="T23" fmla="*/ 156 h 240"/>
                <a:gd name="T24" fmla="*/ 240 w 400"/>
                <a:gd name="T25" fmla="*/ 156 h 240"/>
                <a:gd name="T26" fmla="*/ 181 w 400"/>
                <a:gd name="T27" fmla="*/ 129 h 240"/>
                <a:gd name="T28" fmla="*/ 172 w 400"/>
                <a:gd name="T29" fmla="*/ 152 h 240"/>
                <a:gd name="T30" fmla="*/ 147 w 400"/>
                <a:gd name="T31" fmla="*/ 160 h 240"/>
                <a:gd name="T32" fmla="*/ 76 w 400"/>
                <a:gd name="T33" fmla="*/ 95 h 240"/>
                <a:gd name="T34" fmla="*/ 72 w 400"/>
                <a:gd name="T35" fmla="*/ 84 h 240"/>
                <a:gd name="T36" fmla="*/ 86 w 400"/>
                <a:gd name="T37" fmla="*/ 84 h 240"/>
                <a:gd name="T38" fmla="*/ 145 w 400"/>
                <a:gd name="T39" fmla="*/ 111 h 240"/>
                <a:gd name="T40" fmla="*/ 154 w 400"/>
                <a:gd name="T41" fmla="*/ 88 h 240"/>
                <a:gd name="T42" fmla="*/ 178 w 400"/>
                <a:gd name="T43" fmla="*/ 80 h 240"/>
                <a:gd name="T44" fmla="*/ 250 w 400"/>
                <a:gd name="T45" fmla="*/ 145 h 240"/>
                <a:gd name="T46" fmla="*/ 254 w 400"/>
                <a:gd name="T47" fmla="*/ 156 h 240"/>
                <a:gd name="T48" fmla="*/ 377 w 400"/>
                <a:gd name="T49" fmla="*/ 78 h 240"/>
                <a:gd name="T50" fmla="*/ 362 w 400"/>
                <a:gd name="T51" fmla="*/ 78 h 240"/>
                <a:gd name="T52" fmla="*/ 340 w 400"/>
                <a:gd name="T53" fmla="*/ 118 h 240"/>
                <a:gd name="T54" fmla="*/ 362 w 400"/>
                <a:gd name="T55" fmla="*/ 158 h 240"/>
                <a:gd name="T56" fmla="*/ 377 w 400"/>
                <a:gd name="T57" fmla="*/ 158 h 240"/>
                <a:gd name="T58" fmla="*/ 400 w 400"/>
                <a:gd name="T59" fmla="*/ 118 h 240"/>
                <a:gd name="T60" fmla="*/ 377 w 400"/>
                <a:gd name="T61" fmla="*/ 7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0" h="240">
                  <a:moveTo>
                    <a:pt x="308" y="120"/>
                  </a:moveTo>
                  <a:cubicBezTo>
                    <a:pt x="308" y="65"/>
                    <a:pt x="333" y="33"/>
                    <a:pt x="353" y="33"/>
                  </a:cubicBezTo>
                  <a:cubicBezTo>
                    <a:pt x="361" y="33"/>
                    <a:pt x="380" y="33"/>
                    <a:pt x="380" y="33"/>
                  </a:cubicBezTo>
                  <a:cubicBezTo>
                    <a:pt x="366" y="12"/>
                    <a:pt x="355" y="0"/>
                    <a:pt x="307" y="0"/>
                  </a:cubicBezTo>
                  <a:cubicBezTo>
                    <a:pt x="106" y="0"/>
                    <a:pt x="106" y="0"/>
                    <a:pt x="106" y="0"/>
                  </a:cubicBezTo>
                  <a:cubicBezTo>
                    <a:pt x="32" y="0"/>
                    <a:pt x="0" y="69"/>
                    <a:pt x="0" y="120"/>
                  </a:cubicBezTo>
                  <a:cubicBezTo>
                    <a:pt x="0" y="171"/>
                    <a:pt x="32" y="240"/>
                    <a:pt x="106" y="240"/>
                  </a:cubicBezTo>
                  <a:cubicBezTo>
                    <a:pt x="307" y="240"/>
                    <a:pt x="307" y="240"/>
                    <a:pt x="307" y="240"/>
                  </a:cubicBezTo>
                  <a:cubicBezTo>
                    <a:pt x="355" y="240"/>
                    <a:pt x="366" y="227"/>
                    <a:pt x="380" y="206"/>
                  </a:cubicBezTo>
                  <a:cubicBezTo>
                    <a:pt x="380" y="206"/>
                    <a:pt x="373" y="206"/>
                    <a:pt x="353" y="206"/>
                  </a:cubicBezTo>
                  <a:cubicBezTo>
                    <a:pt x="333" y="206"/>
                    <a:pt x="308" y="175"/>
                    <a:pt x="308" y="120"/>
                  </a:cubicBezTo>
                  <a:close/>
                  <a:moveTo>
                    <a:pt x="254" y="156"/>
                  </a:moveTo>
                  <a:cubicBezTo>
                    <a:pt x="250" y="161"/>
                    <a:pt x="240" y="156"/>
                    <a:pt x="240" y="156"/>
                  </a:cubicBezTo>
                  <a:cubicBezTo>
                    <a:pt x="181" y="129"/>
                    <a:pt x="181" y="129"/>
                    <a:pt x="181" y="129"/>
                  </a:cubicBezTo>
                  <a:cubicBezTo>
                    <a:pt x="181" y="129"/>
                    <a:pt x="176" y="143"/>
                    <a:pt x="172" y="152"/>
                  </a:cubicBezTo>
                  <a:cubicBezTo>
                    <a:pt x="167" y="162"/>
                    <a:pt x="164" y="172"/>
                    <a:pt x="147" y="160"/>
                  </a:cubicBezTo>
                  <a:cubicBezTo>
                    <a:pt x="130" y="148"/>
                    <a:pt x="76" y="95"/>
                    <a:pt x="76" y="95"/>
                  </a:cubicBezTo>
                  <a:cubicBezTo>
                    <a:pt x="76" y="95"/>
                    <a:pt x="69" y="90"/>
                    <a:pt x="72" y="84"/>
                  </a:cubicBezTo>
                  <a:cubicBezTo>
                    <a:pt x="76" y="79"/>
                    <a:pt x="86" y="84"/>
                    <a:pt x="86" y="84"/>
                  </a:cubicBezTo>
                  <a:cubicBezTo>
                    <a:pt x="145" y="111"/>
                    <a:pt x="145" y="111"/>
                    <a:pt x="145" y="111"/>
                  </a:cubicBezTo>
                  <a:cubicBezTo>
                    <a:pt x="145" y="111"/>
                    <a:pt x="150" y="97"/>
                    <a:pt x="154" y="88"/>
                  </a:cubicBezTo>
                  <a:cubicBezTo>
                    <a:pt x="158" y="79"/>
                    <a:pt x="161" y="68"/>
                    <a:pt x="178" y="80"/>
                  </a:cubicBezTo>
                  <a:cubicBezTo>
                    <a:pt x="195" y="92"/>
                    <a:pt x="250" y="145"/>
                    <a:pt x="250" y="145"/>
                  </a:cubicBezTo>
                  <a:cubicBezTo>
                    <a:pt x="250" y="145"/>
                    <a:pt x="257" y="150"/>
                    <a:pt x="254" y="156"/>
                  </a:cubicBezTo>
                  <a:close/>
                  <a:moveTo>
                    <a:pt x="377" y="78"/>
                  </a:moveTo>
                  <a:cubicBezTo>
                    <a:pt x="362" y="78"/>
                    <a:pt x="362" y="78"/>
                    <a:pt x="362" y="78"/>
                  </a:cubicBezTo>
                  <a:cubicBezTo>
                    <a:pt x="351" y="78"/>
                    <a:pt x="340" y="94"/>
                    <a:pt x="340" y="118"/>
                  </a:cubicBezTo>
                  <a:cubicBezTo>
                    <a:pt x="340" y="143"/>
                    <a:pt x="351" y="158"/>
                    <a:pt x="362" y="158"/>
                  </a:cubicBezTo>
                  <a:cubicBezTo>
                    <a:pt x="377" y="158"/>
                    <a:pt x="377" y="158"/>
                    <a:pt x="377" y="158"/>
                  </a:cubicBezTo>
                  <a:cubicBezTo>
                    <a:pt x="388" y="158"/>
                    <a:pt x="400" y="143"/>
                    <a:pt x="400" y="118"/>
                  </a:cubicBezTo>
                  <a:cubicBezTo>
                    <a:pt x="400" y="94"/>
                    <a:pt x="388" y="78"/>
                    <a:pt x="377" y="78"/>
                  </a:cubicBezTo>
                  <a:close/>
                </a:path>
              </a:pathLst>
            </a:custGeom>
            <a:solidFill>
              <a:schemeClr val="accent6"/>
            </a:solidFill>
            <a:ln>
              <a:noFill/>
            </a:ln>
          </p:spPr>
          <p:txBody>
            <a:bodyPr vert="horz" wrap="square" lIns="91416" tIns="45708" rIns="91416" bIns="45708" numCol="1" anchor="t" anchorCtr="0" compatLnSpc="1">
              <a:prstTxWarp prst="textNoShape">
                <a:avLst/>
              </a:prstTxWarp>
            </a:bodyPr>
            <a:lstStyle/>
            <a:p>
              <a:endParaRPr lang="en-US" sz="2299" dirty="0">
                <a:solidFill>
                  <a:schemeClr val="bg1"/>
                </a:solidFill>
              </a:endParaRPr>
            </a:p>
          </p:txBody>
        </p:sp>
      </p:grpSp>
      <p:sp>
        <p:nvSpPr>
          <p:cNvPr id="56" name="Content Placeholder 2"/>
          <p:cNvSpPr txBox="1">
            <a:spLocks/>
          </p:cNvSpPr>
          <p:nvPr/>
        </p:nvSpPr>
        <p:spPr>
          <a:xfrm>
            <a:off x="795789" y="5279245"/>
            <a:ext cx="10569744" cy="1300663"/>
          </a:xfrm>
          <a:prstGeom prst="rect">
            <a:avLst/>
          </a:prstGeom>
        </p:spPr>
        <p:txBody>
          <a:bodyPr vert="horz" lIns="91416" tIns="45708" rIns="91416" bIns="45708"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dirty="0">
                <a:solidFill>
                  <a:schemeClr val="bg2">
                    <a:lumMod val="50000"/>
                  </a:schemeClr>
                </a:solidFill>
              </a:rPr>
              <a:t>    </a:t>
            </a:r>
            <a:r>
              <a:rPr lang="en-US" dirty="0">
                <a:solidFill>
                  <a:schemeClr val="bg2">
                    <a:lumMod val="50000"/>
                  </a:schemeClr>
                </a:solidFill>
              </a:rPr>
              <a:t>Manhattan has the highest mean, which imply that the average price of </a:t>
            </a:r>
            <a:r>
              <a:rPr lang="en-US" dirty="0" err="1">
                <a:solidFill>
                  <a:schemeClr val="bg2">
                    <a:lumMod val="50000"/>
                  </a:schemeClr>
                </a:solidFill>
              </a:rPr>
              <a:t>airbnb</a:t>
            </a:r>
            <a:r>
              <a:rPr lang="en-US" dirty="0">
                <a:solidFill>
                  <a:schemeClr val="bg2">
                    <a:lumMod val="50000"/>
                  </a:schemeClr>
                </a:solidFill>
              </a:rPr>
              <a:t> in Manhattan is the biggest. Conversely, Bronx has the lowest average price. Moreover, by looking at the median of each summary, it maintains the same results that Manhattan has the largest number and Bronx has the lowest.</a:t>
            </a:r>
            <a:endParaRPr lang="en-US" sz="1100" dirty="0">
              <a:solidFill>
                <a:schemeClr val="bg2">
                  <a:lumMod val="50000"/>
                </a:schemeClr>
              </a:solidFill>
            </a:endParaRPr>
          </a:p>
        </p:txBody>
      </p:sp>
      <p:pic>
        <p:nvPicPr>
          <p:cNvPr id="40" name="Picture 39">
            <a:extLst>
              <a:ext uri="{FF2B5EF4-FFF2-40B4-BE49-F238E27FC236}">
                <a16:creationId xmlns:a16="http://schemas.microsoft.com/office/drawing/2014/main" id="{CC7AE3BA-2021-E048-97E6-3E8C088120D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1633" y="1962691"/>
            <a:ext cx="3914579" cy="2515108"/>
          </a:xfrm>
          <a:prstGeom prst="rect">
            <a:avLst/>
          </a:prstGeom>
        </p:spPr>
      </p:pic>
      <p:grpSp>
        <p:nvGrpSpPr>
          <p:cNvPr id="41" name="Group 40">
            <a:extLst>
              <a:ext uri="{FF2B5EF4-FFF2-40B4-BE49-F238E27FC236}">
                <a16:creationId xmlns:a16="http://schemas.microsoft.com/office/drawing/2014/main" id="{371E6D7C-A099-1948-B1FD-DBF1D1BDF255}"/>
              </a:ext>
            </a:extLst>
          </p:cNvPr>
          <p:cNvGrpSpPr/>
          <p:nvPr/>
        </p:nvGrpSpPr>
        <p:grpSpPr>
          <a:xfrm rot="10800000" flipV="1">
            <a:off x="5380522" y="1080697"/>
            <a:ext cx="1427781" cy="45707"/>
            <a:chOff x="3965945" y="1385354"/>
            <a:chExt cx="4572000" cy="79107"/>
          </a:xfrm>
        </p:grpSpPr>
        <p:sp>
          <p:nvSpPr>
            <p:cNvPr id="46" name="Rectangle 45">
              <a:extLst>
                <a:ext uri="{FF2B5EF4-FFF2-40B4-BE49-F238E27FC236}">
                  <a16:creationId xmlns:a16="http://schemas.microsoft.com/office/drawing/2014/main" id="{59090A9C-E08B-8F4F-BADC-D8ADC17C1E75}"/>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1" name="Rectangle 50">
              <a:extLst>
                <a:ext uri="{FF2B5EF4-FFF2-40B4-BE49-F238E27FC236}">
                  <a16:creationId xmlns:a16="http://schemas.microsoft.com/office/drawing/2014/main" id="{EB567E6D-4CD9-0945-894B-C94681FC8904}"/>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7" name="Rectangle 56">
              <a:extLst>
                <a:ext uri="{FF2B5EF4-FFF2-40B4-BE49-F238E27FC236}">
                  <a16:creationId xmlns:a16="http://schemas.microsoft.com/office/drawing/2014/main" id="{AFB9AFA7-F5C1-1E4A-BB9C-651188BA2531}"/>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66" name="Rectangle 65">
              <a:extLst>
                <a:ext uri="{FF2B5EF4-FFF2-40B4-BE49-F238E27FC236}">
                  <a16:creationId xmlns:a16="http://schemas.microsoft.com/office/drawing/2014/main" id="{8E13EEB6-AB31-FF4C-BC33-E03501818F4D}"/>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67" name="Rectangle 66">
              <a:extLst>
                <a:ext uri="{FF2B5EF4-FFF2-40B4-BE49-F238E27FC236}">
                  <a16:creationId xmlns:a16="http://schemas.microsoft.com/office/drawing/2014/main" id="{E3BF6B75-95BD-2A4B-8E97-6F978A61B578}"/>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grpSp>
      <p:sp>
        <p:nvSpPr>
          <p:cNvPr id="68" name="Title 2">
            <a:extLst>
              <a:ext uri="{FF2B5EF4-FFF2-40B4-BE49-F238E27FC236}">
                <a16:creationId xmlns:a16="http://schemas.microsoft.com/office/drawing/2014/main" id="{A61846C0-CD65-104F-88E0-47E3105BFAE3}"/>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69" name="Rectangle 68">
            <a:extLst>
              <a:ext uri="{FF2B5EF4-FFF2-40B4-BE49-F238E27FC236}">
                <a16:creationId xmlns:a16="http://schemas.microsoft.com/office/drawing/2014/main" id="{D804091A-36D6-7D4A-8E25-9F57EDCD1A50}"/>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solidFill>
                <a:latin typeface="Open Sans Light" panose="020B0306030504020204" pitchFamily="34" charset="0"/>
              </a:rPr>
              <a:t>II. Numerical variable analysis of the price of airbnbs in NYC</a:t>
            </a:r>
          </a:p>
        </p:txBody>
      </p:sp>
      <p:sp>
        <p:nvSpPr>
          <p:cNvPr id="70" name="Rectangle 69">
            <a:extLst>
              <a:ext uri="{FF2B5EF4-FFF2-40B4-BE49-F238E27FC236}">
                <a16:creationId xmlns:a16="http://schemas.microsoft.com/office/drawing/2014/main" id="{E3A3407F-B5C7-BF41-88B8-049ADB703AD5}"/>
              </a:ext>
            </a:extLst>
          </p:cNvPr>
          <p:cNvSpPr/>
          <p:nvPr/>
        </p:nvSpPr>
        <p:spPr>
          <a:xfrm>
            <a:off x="1949745" y="1190009"/>
            <a:ext cx="8259467" cy="338554"/>
          </a:xfrm>
          <a:prstGeom prst="rect">
            <a:avLst/>
          </a:prstGeom>
        </p:spPr>
        <p:txBody>
          <a:bodyPr wrap="square">
            <a:spAutoFit/>
          </a:bodyPr>
          <a:lstStyle/>
          <a:p>
            <a:pPr marL="285750" indent="-285750" algn="ctr">
              <a:buFont typeface="Arial" panose="020B0604020202020204" pitchFamily="34" charset="0"/>
              <a:buChar char="•"/>
            </a:pPr>
            <a:r>
              <a:rPr lang="en-US" sz="1600" dirty="0">
                <a:solidFill>
                  <a:schemeClr val="bg1"/>
                </a:solidFill>
                <a:latin typeface="Open Sans Light" panose="020B0306030504020204" pitchFamily="34" charset="0"/>
              </a:rPr>
              <a:t>Summaries of the price in each borough</a:t>
            </a:r>
          </a:p>
        </p:txBody>
      </p:sp>
    </p:spTree>
    <p:extLst>
      <p:ext uri="{BB962C8B-B14F-4D97-AF65-F5344CB8AC3E}">
        <p14:creationId xmlns:p14="http://schemas.microsoft.com/office/powerpoint/2010/main" val="96441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237190" y="1752600"/>
            <a:ext cx="5188378" cy="3717517"/>
          </a:xfrm>
        </p:spPr>
        <p:txBody>
          <a:bodyPr>
            <a:noAutofit/>
          </a:bodyPr>
          <a:lstStyle/>
          <a:p>
            <a:pPr marL="0" indent="0">
              <a:buNone/>
            </a:pPr>
            <a:r>
              <a:rPr lang="en-US" sz="1800" dirty="0">
                <a:solidFill>
                  <a:schemeClr val="bg1">
                    <a:lumMod val="75000"/>
                  </a:schemeClr>
                </a:solidFill>
                <a:latin typeface="+mj-lt"/>
              </a:rPr>
              <a:t>    By using package “</a:t>
            </a:r>
            <a:r>
              <a:rPr lang="en-US" sz="1800" dirty="0" err="1">
                <a:solidFill>
                  <a:schemeClr val="bg1">
                    <a:lumMod val="75000"/>
                  </a:schemeClr>
                </a:solidFill>
                <a:latin typeface="+mj-lt"/>
              </a:rPr>
              <a:t>plotly</a:t>
            </a:r>
            <a:r>
              <a:rPr lang="en-US" sz="1800" dirty="0">
                <a:solidFill>
                  <a:schemeClr val="bg1">
                    <a:lumMod val="75000"/>
                  </a:schemeClr>
                </a:solidFill>
                <a:latin typeface="+mj-lt"/>
              </a:rPr>
              <a:t>”, do the data visualization. Combining boxplots of five columns of the data into one diagram to see their quantiles, outliers, and six statistical data. </a:t>
            </a:r>
          </a:p>
        </p:txBody>
      </p:sp>
      <p:grpSp>
        <p:nvGrpSpPr>
          <p:cNvPr id="14" name="Group 13">
            <a:extLst>
              <a:ext uri="{FF2B5EF4-FFF2-40B4-BE49-F238E27FC236}">
                <a16:creationId xmlns:a16="http://schemas.microsoft.com/office/drawing/2014/main" id="{DD4DCFA1-4DE2-B04A-A37A-2DA02F2ED4B5}"/>
              </a:ext>
            </a:extLst>
          </p:cNvPr>
          <p:cNvGrpSpPr/>
          <p:nvPr/>
        </p:nvGrpSpPr>
        <p:grpSpPr>
          <a:xfrm rot="10800000" flipV="1">
            <a:off x="5380522" y="1080697"/>
            <a:ext cx="1427781" cy="45707"/>
            <a:chOff x="3965945" y="1385354"/>
            <a:chExt cx="4572000" cy="79107"/>
          </a:xfrm>
        </p:grpSpPr>
        <p:sp>
          <p:nvSpPr>
            <p:cNvPr id="16" name="Rectangle 15">
              <a:extLst>
                <a:ext uri="{FF2B5EF4-FFF2-40B4-BE49-F238E27FC236}">
                  <a16:creationId xmlns:a16="http://schemas.microsoft.com/office/drawing/2014/main" id="{1270309D-D35D-E04F-891D-8C4BC85F793E}"/>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17" name="Rectangle 16">
              <a:extLst>
                <a:ext uri="{FF2B5EF4-FFF2-40B4-BE49-F238E27FC236}">
                  <a16:creationId xmlns:a16="http://schemas.microsoft.com/office/drawing/2014/main" id="{FD02EE1A-3CAB-3347-8CAD-0956C995D97C}"/>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20" name="Rectangle 19">
              <a:extLst>
                <a:ext uri="{FF2B5EF4-FFF2-40B4-BE49-F238E27FC236}">
                  <a16:creationId xmlns:a16="http://schemas.microsoft.com/office/drawing/2014/main" id="{B2E1C2DD-1869-BD4B-AF68-EF6DBAE19E21}"/>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21" name="Rectangle 20">
              <a:extLst>
                <a:ext uri="{FF2B5EF4-FFF2-40B4-BE49-F238E27FC236}">
                  <a16:creationId xmlns:a16="http://schemas.microsoft.com/office/drawing/2014/main" id="{9CF120A3-F6ED-4946-862A-9984952CACF4}"/>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22" name="Rectangle 21">
              <a:extLst>
                <a:ext uri="{FF2B5EF4-FFF2-40B4-BE49-F238E27FC236}">
                  <a16:creationId xmlns:a16="http://schemas.microsoft.com/office/drawing/2014/main" id="{C85997B1-D268-C24A-9A17-7D5E517EFB34}"/>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grpSp>
      <p:sp>
        <p:nvSpPr>
          <p:cNvPr id="23" name="Title 2">
            <a:extLst>
              <a:ext uri="{FF2B5EF4-FFF2-40B4-BE49-F238E27FC236}">
                <a16:creationId xmlns:a16="http://schemas.microsoft.com/office/drawing/2014/main" id="{ADC13EE0-20C1-C94A-A5F1-0EB9F3A5181C}"/>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4" name="Rectangle 23">
            <a:extLst>
              <a:ext uri="{FF2B5EF4-FFF2-40B4-BE49-F238E27FC236}">
                <a16:creationId xmlns:a16="http://schemas.microsoft.com/office/drawing/2014/main" id="{9CFB2B60-ADB1-264E-9BC9-DB0521E2871C}"/>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II. Numerical variable analysis of the price of airbnbs in NYC</a:t>
            </a:r>
          </a:p>
        </p:txBody>
      </p:sp>
      <p:sp>
        <p:nvSpPr>
          <p:cNvPr id="25" name="Rectangle 24">
            <a:extLst>
              <a:ext uri="{FF2B5EF4-FFF2-40B4-BE49-F238E27FC236}">
                <a16:creationId xmlns:a16="http://schemas.microsoft.com/office/drawing/2014/main" id="{95F399F1-DE54-D14B-AAB5-80B8327587FA}"/>
              </a:ext>
            </a:extLst>
          </p:cNvPr>
          <p:cNvSpPr/>
          <p:nvPr/>
        </p:nvSpPr>
        <p:spPr>
          <a:xfrm>
            <a:off x="1949745" y="1190009"/>
            <a:ext cx="8259467" cy="338554"/>
          </a:xfrm>
          <a:prstGeom prst="rect">
            <a:avLst/>
          </a:prstGeom>
        </p:spPr>
        <p:txBody>
          <a:bodyPr wrap="square">
            <a:spAutoFit/>
          </a:bodyPr>
          <a:lstStyle/>
          <a:p>
            <a:pPr marL="285750" lvl="0" indent="-285750" algn="ctr">
              <a:buFont typeface="Arial" panose="020B0604020202020204" pitchFamily="34" charset="0"/>
              <a:buChar char="•"/>
            </a:pPr>
            <a:r>
              <a:rPr lang="en-US" sz="1600" dirty="0">
                <a:solidFill>
                  <a:schemeClr val="bg1">
                    <a:lumMod val="65000"/>
                  </a:schemeClr>
                </a:solidFill>
                <a:latin typeface="Open Sans Light" panose="020B0306030504020204" pitchFamily="34" charset="0"/>
              </a:rPr>
              <a:t>Boxplots of the price in each borough in one diagram</a:t>
            </a:r>
          </a:p>
        </p:txBody>
      </p:sp>
      <p:pic>
        <p:nvPicPr>
          <p:cNvPr id="26" name="Picture 25">
            <a:extLst>
              <a:ext uri="{FF2B5EF4-FFF2-40B4-BE49-F238E27FC236}">
                <a16:creationId xmlns:a16="http://schemas.microsoft.com/office/drawing/2014/main" id="{1F1B2D0E-1BA4-7144-88D9-E47F5B472C0E}"/>
              </a:ext>
            </a:extLst>
          </p:cNvPr>
          <p:cNvPicPr/>
          <p:nvPr/>
        </p:nvPicPr>
        <p:blipFill>
          <a:blip r:embed="rId2">
            <a:extLst>
              <a:ext uri="{28A0092B-C50C-407E-A947-70E740481C1C}">
                <a14:useLocalDpi xmlns:a14="http://schemas.microsoft.com/office/drawing/2010/main" val="0"/>
              </a:ext>
            </a:extLst>
          </a:blip>
          <a:stretch>
            <a:fillRect/>
          </a:stretch>
        </p:blipFill>
        <p:spPr>
          <a:xfrm>
            <a:off x="780467" y="1752600"/>
            <a:ext cx="5171167" cy="391539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 Placeholder 18"/>
          <p:cNvSpPr txBox="1">
            <a:spLocks/>
          </p:cNvSpPr>
          <p:nvPr/>
        </p:nvSpPr>
        <p:spPr>
          <a:xfrm>
            <a:off x="337011" y="1600200"/>
            <a:ext cx="2207860" cy="914400"/>
          </a:xfrm>
          <a:prstGeom prst="rect">
            <a:avLst/>
          </a:prstGeom>
        </p:spPr>
        <p:txBody>
          <a:bodyPr>
            <a:noAutofit/>
          </a:bodyPr>
          <a:lstStyle/>
          <a:p>
            <a:pPr lvl="0">
              <a:lnSpc>
                <a:spcPct val="110000"/>
              </a:lnSpc>
              <a:spcBef>
                <a:spcPct val="20000"/>
              </a:spcBef>
              <a:defRPr/>
            </a:pPr>
            <a:r>
              <a:rPr lang="en-US" sz="1200" dirty="0">
                <a:solidFill>
                  <a:schemeClr val="bg1">
                    <a:lumMod val="75000"/>
                  </a:schemeClr>
                </a:solidFill>
                <a:latin typeface="Open Sans Light" pitchFamily="34" charset="0"/>
                <a:ea typeface="Open Sans Light" pitchFamily="34" charset="0"/>
                <a:cs typeface="Open Sans Light" pitchFamily="34" charset="0"/>
              </a:rPr>
              <a:t>More minimum nights need, lower price will be offered. And converse to be true that higher price gives less need of minimum nights.</a:t>
            </a:r>
          </a:p>
        </p:txBody>
      </p:sp>
      <p:grpSp>
        <p:nvGrpSpPr>
          <p:cNvPr id="77" name="Group 76"/>
          <p:cNvGrpSpPr/>
          <p:nvPr/>
        </p:nvGrpSpPr>
        <p:grpSpPr>
          <a:xfrm>
            <a:off x="303212" y="1170710"/>
            <a:ext cx="279930" cy="279930"/>
            <a:chOff x="5065407" y="2541775"/>
            <a:chExt cx="279930" cy="279930"/>
          </a:xfrm>
        </p:grpSpPr>
        <p:sp>
          <p:nvSpPr>
            <p:cNvPr id="78" name="Shape 350"/>
            <p:cNvSpPr/>
            <p:nvPr/>
          </p:nvSpPr>
          <p:spPr>
            <a:xfrm>
              <a:off x="5065407" y="2541775"/>
              <a:ext cx="279930" cy="279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sp>
          <p:nvSpPr>
            <p:cNvPr id="79" name="Shape 351"/>
            <p:cNvSpPr/>
            <p:nvPr/>
          </p:nvSpPr>
          <p:spPr>
            <a:xfrm>
              <a:off x="5140986" y="2617360"/>
              <a:ext cx="128770" cy="128759"/>
            </a:xfrm>
            <a:custGeom>
              <a:avLst/>
              <a:gdLst/>
              <a:ahLst/>
              <a:cxnLst>
                <a:cxn ang="0">
                  <a:pos x="wd2" y="hd2"/>
                </a:cxn>
                <a:cxn ang="5400000">
                  <a:pos x="wd2" y="hd2"/>
                </a:cxn>
                <a:cxn ang="10800000">
                  <a:pos x="wd2" y="hd2"/>
                </a:cxn>
                <a:cxn ang="16200000">
                  <a:pos x="wd2" y="hd2"/>
                </a:cxn>
              </a:cxnLst>
              <a:rect l="0" t="0" r="r" b="b"/>
              <a:pathLst>
                <a:path w="21351" h="21352" extrusionOk="0">
                  <a:moveTo>
                    <a:pt x="5435" y="19433"/>
                  </a:moveTo>
                  <a:lnTo>
                    <a:pt x="3465" y="19857"/>
                  </a:lnTo>
                  <a:cubicBezTo>
                    <a:pt x="3276" y="19502"/>
                    <a:pt x="3046" y="19146"/>
                    <a:pt x="2628" y="18726"/>
                  </a:cubicBezTo>
                  <a:cubicBezTo>
                    <a:pt x="2208" y="18307"/>
                    <a:pt x="1853" y="18080"/>
                    <a:pt x="1497" y="17888"/>
                  </a:cubicBezTo>
                  <a:lnTo>
                    <a:pt x="1922" y="15919"/>
                  </a:lnTo>
                  <a:lnTo>
                    <a:pt x="2492" y="15350"/>
                  </a:lnTo>
                  <a:cubicBezTo>
                    <a:pt x="2492" y="15350"/>
                    <a:pt x="3563" y="15372"/>
                    <a:pt x="4774" y="16583"/>
                  </a:cubicBezTo>
                  <a:cubicBezTo>
                    <a:pt x="5983" y="17791"/>
                    <a:pt x="6006" y="18865"/>
                    <a:pt x="6006" y="18865"/>
                  </a:cubicBezTo>
                  <a:cubicBezTo>
                    <a:pt x="6006" y="18865"/>
                    <a:pt x="5435" y="19433"/>
                    <a:pt x="5435" y="19433"/>
                  </a:cubicBezTo>
                  <a:close/>
                  <a:moveTo>
                    <a:pt x="19848" y="1503"/>
                  </a:moveTo>
                  <a:cubicBezTo>
                    <a:pt x="18099" y="-248"/>
                    <a:pt x="16785" y="14"/>
                    <a:pt x="16785" y="14"/>
                  </a:cubicBezTo>
                  <a:lnTo>
                    <a:pt x="9443" y="7357"/>
                  </a:lnTo>
                  <a:lnTo>
                    <a:pt x="1225" y="15574"/>
                  </a:lnTo>
                  <a:lnTo>
                    <a:pt x="0" y="21352"/>
                  </a:lnTo>
                  <a:lnTo>
                    <a:pt x="5778" y="20126"/>
                  </a:lnTo>
                  <a:lnTo>
                    <a:pt x="13996" y="11911"/>
                  </a:lnTo>
                  <a:lnTo>
                    <a:pt x="21338" y="4569"/>
                  </a:lnTo>
                  <a:cubicBezTo>
                    <a:pt x="21337" y="4569"/>
                    <a:pt x="21600" y="3255"/>
                    <a:pt x="19848" y="1503"/>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grpSp>
      <p:sp>
        <p:nvSpPr>
          <p:cNvPr id="80" name="Content Placeholder 1"/>
          <p:cNvSpPr txBox="1">
            <a:spLocks/>
          </p:cNvSpPr>
          <p:nvPr/>
        </p:nvSpPr>
        <p:spPr>
          <a:xfrm>
            <a:off x="606424" y="1168953"/>
            <a:ext cx="2459373" cy="292100"/>
          </a:xfrm>
          <a:prstGeom prst="rect">
            <a:avLst/>
          </a:prstGeom>
        </p:spPr>
        <p:txBody>
          <a:bodyPr/>
          <a:lstStyle/>
          <a:p>
            <a:pPr marL="439529" marR="0" lvl="0" indent="-439529" algn="l" defTabSz="1172078" rtl="0" eaLnBrk="1" fontAlgn="auto" latinLnBrk="0" hangingPunct="1">
              <a:lnSpc>
                <a:spcPct val="100000"/>
              </a:lnSpc>
              <a:spcBef>
                <a:spcPct val="20000"/>
              </a:spcBef>
              <a:spcAft>
                <a:spcPts val="0"/>
              </a:spcAft>
              <a:buClrTx/>
              <a:buSzTx/>
              <a:tabLst/>
              <a:defRPr/>
            </a:pPr>
            <a:r>
              <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rPr>
              <a:t>Price ~</a:t>
            </a:r>
            <a:r>
              <a:rPr kumimoji="0" lang="en-GB" sz="1600" b="0" i="0" u="none" strike="noStrike" kern="1200" cap="none" spc="0" normalizeH="0" noProof="0" dirty="0">
                <a:ln>
                  <a:noFill/>
                </a:ln>
                <a:solidFill>
                  <a:schemeClr val="bg1">
                    <a:lumMod val="75000"/>
                  </a:schemeClr>
                </a:solidFill>
                <a:effectLst/>
                <a:uLnTx/>
                <a:uFillTx/>
                <a:latin typeface="+mj-lt"/>
                <a:ea typeface="+mn-ea"/>
                <a:cs typeface="+mn-cs"/>
              </a:rPr>
              <a:t> Minimum Nights</a:t>
            </a:r>
            <a:endPar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endParaRPr>
          </a:p>
        </p:txBody>
      </p:sp>
      <p:sp>
        <p:nvSpPr>
          <p:cNvPr id="81" name="Text Placeholder 18"/>
          <p:cNvSpPr txBox="1">
            <a:spLocks/>
          </p:cNvSpPr>
          <p:nvPr/>
        </p:nvSpPr>
        <p:spPr>
          <a:xfrm>
            <a:off x="342312" y="4568702"/>
            <a:ext cx="2207860" cy="914400"/>
          </a:xfrm>
          <a:prstGeom prst="rect">
            <a:avLst/>
          </a:prstGeom>
        </p:spPr>
        <p:txBody>
          <a:bodyPr>
            <a:noAutofit/>
          </a:bodyPr>
          <a:lstStyle/>
          <a:p>
            <a:pPr lvl="0">
              <a:spcBef>
                <a:spcPct val="20000"/>
              </a:spcBef>
              <a:defRPr/>
            </a:pPr>
            <a:r>
              <a:rPr lang="en-US" sz="1200" dirty="0">
                <a:solidFill>
                  <a:schemeClr val="bg1">
                    <a:lumMod val="75000"/>
                  </a:schemeClr>
                </a:solidFill>
                <a:latin typeface="Open Sans Light" pitchFamily="34" charset="0"/>
                <a:ea typeface="Open Sans Light" pitchFamily="34" charset="0"/>
                <a:cs typeface="Open Sans Light" pitchFamily="34" charset="0"/>
              </a:rPr>
              <a:t>More number of reviews, then the price gets lower. Conversely, higher price gets a smaller number of reviews.</a:t>
            </a:r>
          </a:p>
        </p:txBody>
      </p:sp>
      <p:sp>
        <p:nvSpPr>
          <p:cNvPr id="82" name="Content Placeholder 1"/>
          <p:cNvSpPr txBox="1">
            <a:spLocks/>
          </p:cNvSpPr>
          <p:nvPr/>
        </p:nvSpPr>
        <p:spPr>
          <a:xfrm>
            <a:off x="535525" y="4137455"/>
            <a:ext cx="2891887" cy="292100"/>
          </a:xfrm>
          <a:prstGeom prst="rect">
            <a:avLst/>
          </a:prstGeom>
        </p:spPr>
        <p:txBody>
          <a:bodyPr/>
          <a:lstStyle/>
          <a:p>
            <a:pPr marL="439529" marR="0" lvl="0" indent="-439529" algn="l" defTabSz="1172078" rtl="0" eaLnBrk="1" fontAlgn="auto" latinLnBrk="0" hangingPunct="1">
              <a:lnSpc>
                <a:spcPct val="100000"/>
              </a:lnSpc>
              <a:spcBef>
                <a:spcPct val="20000"/>
              </a:spcBef>
              <a:spcAft>
                <a:spcPts val="0"/>
              </a:spcAft>
              <a:buClrTx/>
              <a:buSzTx/>
              <a:tabLst/>
              <a:defRPr/>
            </a:pPr>
            <a:r>
              <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rPr>
              <a:t>Price ~ Number of reviews</a:t>
            </a:r>
          </a:p>
        </p:txBody>
      </p:sp>
      <p:sp>
        <p:nvSpPr>
          <p:cNvPr id="83" name="Text Placeholder 18"/>
          <p:cNvSpPr txBox="1">
            <a:spLocks/>
          </p:cNvSpPr>
          <p:nvPr/>
        </p:nvSpPr>
        <p:spPr>
          <a:xfrm>
            <a:off x="9602944" y="4495800"/>
            <a:ext cx="2207860" cy="914400"/>
          </a:xfrm>
          <a:prstGeom prst="rect">
            <a:avLst/>
          </a:prstGeom>
        </p:spPr>
        <p:txBody>
          <a:bodyPr>
            <a:noAutofit/>
          </a:bodyPr>
          <a:lstStyle/>
          <a:p>
            <a:pPr marR="0" lvl="0" algn="l" defTabSz="1172078" rtl="0" eaLnBrk="1" fontAlgn="auto" latinLnBrk="0" hangingPunct="1">
              <a:spcBef>
                <a:spcPct val="20000"/>
              </a:spcBef>
              <a:spcAft>
                <a:spcPts val="0"/>
              </a:spcAft>
              <a:buClrTx/>
              <a:buSzTx/>
              <a:tabLst/>
              <a:defRPr/>
            </a:pPr>
            <a:r>
              <a:rPr kumimoji="0" lang="en-US" sz="1200" b="0" i="0" u="none" strike="noStrike" kern="1200" cap="none" spc="0" normalizeH="0" baseline="0" noProof="0" dirty="0">
                <a:ln>
                  <a:noFill/>
                </a:ln>
                <a:solidFill>
                  <a:schemeClr val="bg1">
                    <a:lumMod val="75000"/>
                  </a:schemeClr>
                </a:solidFill>
                <a:effectLst/>
                <a:uLnTx/>
                <a:uFillTx/>
                <a:latin typeface="Open Sans Light" pitchFamily="34" charset="0"/>
                <a:ea typeface="Open Sans Light" pitchFamily="34" charset="0"/>
                <a:cs typeface="Open Sans Light" pitchFamily="34" charset="0"/>
              </a:rPr>
              <a:t>Price is negatively</a:t>
            </a:r>
            <a:r>
              <a:rPr kumimoji="0" lang="en-US" sz="1200" b="0" i="0" u="none" strike="noStrike" kern="1200" cap="none" spc="0" normalizeH="0" noProof="0" dirty="0">
                <a:ln>
                  <a:noFill/>
                </a:ln>
                <a:solidFill>
                  <a:schemeClr val="bg1">
                    <a:lumMod val="75000"/>
                  </a:schemeClr>
                </a:solidFill>
                <a:effectLst/>
                <a:uLnTx/>
                <a:uFillTx/>
                <a:latin typeface="Open Sans Light" pitchFamily="34" charset="0"/>
                <a:ea typeface="Open Sans Light" pitchFamily="34" charset="0"/>
                <a:cs typeface="Open Sans Light" pitchFamily="34" charset="0"/>
              </a:rPr>
              <a:t> related to minimum nights and number of reviews. Minimum nights are negatively related to number of reviews as well.</a:t>
            </a:r>
            <a:endParaRPr kumimoji="0" lang="en-US" sz="1200" b="0" i="0" u="none" strike="noStrike" kern="1200" cap="none" spc="0" normalizeH="0" baseline="0" noProof="0" dirty="0">
              <a:ln>
                <a:noFill/>
              </a:ln>
              <a:solidFill>
                <a:schemeClr val="bg1">
                  <a:lumMod val="75000"/>
                </a:schemeClr>
              </a:solidFill>
              <a:effectLst/>
              <a:uLnTx/>
              <a:uFillTx/>
              <a:latin typeface="Open Sans Light" pitchFamily="34" charset="0"/>
              <a:ea typeface="Open Sans Light" pitchFamily="34" charset="0"/>
              <a:cs typeface="Open Sans Light" pitchFamily="34" charset="0"/>
            </a:endParaRPr>
          </a:p>
        </p:txBody>
      </p:sp>
      <p:sp>
        <p:nvSpPr>
          <p:cNvPr id="84" name="Content Placeholder 1"/>
          <p:cNvSpPr txBox="1">
            <a:spLocks/>
          </p:cNvSpPr>
          <p:nvPr/>
        </p:nvSpPr>
        <p:spPr>
          <a:xfrm>
            <a:off x="9683372" y="4150957"/>
            <a:ext cx="2022209" cy="417392"/>
          </a:xfrm>
          <a:prstGeom prst="rect">
            <a:avLst/>
          </a:prstGeom>
        </p:spPr>
        <p:txBody>
          <a:bodyPr/>
          <a:lstStyle/>
          <a:p>
            <a:pPr marL="439529" marR="0" lvl="0" indent="-439529" algn="l" defTabSz="1172078" rtl="0" eaLnBrk="1" fontAlgn="auto" latinLnBrk="0" hangingPunct="1">
              <a:lnSpc>
                <a:spcPct val="100000"/>
              </a:lnSpc>
              <a:spcBef>
                <a:spcPct val="20000"/>
              </a:spcBef>
              <a:spcAft>
                <a:spcPts val="0"/>
              </a:spcAft>
              <a:buClrTx/>
              <a:buSzTx/>
              <a:tabLst/>
              <a:defRPr/>
            </a:pPr>
            <a:r>
              <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rPr>
              <a:t>Conclusion</a:t>
            </a:r>
          </a:p>
        </p:txBody>
      </p:sp>
      <p:sp>
        <p:nvSpPr>
          <p:cNvPr id="85" name="Text Placeholder 18"/>
          <p:cNvSpPr txBox="1">
            <a:spLocks/>
          </p:cNvSpPr>
          <p:nvPr/>
        </p:nvSpPr>
        <p:spPr>
          <a:xfrm>
            <a:off x="9592504" y="1600200"/>
            <a:ext cx="2525542" cy="914400"/>
          </a:xfrm>
          <a:prstGeom prst="rect">
            <a:avLst/>
          </a:prstGeom>
        </p:spPr>
        <p:txBody>
          <a:bodyPr>
            <a:noAutofit/>
          </a:bodyPr>
          <a:lstStyle/>
          <a:p>
            <a:pPr lvl="0">
              <a:spcBef>
                <a:spcPct val="20000"/>
              </a:spcBef>
              <a:defRPr/>
            </a:pPr>
            <a:r>
              <a:rPr lang="en-US" sz="1200" dirty="0">
                <a:solidFill>
                  <a:schemeClr val="bg1">
                    <a:lumMod val="75000"/>
                  </a:schemeClr>
                </a:solidFill>
                <a:latin typeface="Open Sans Light" pitchFamily="34" charset="0"/>
                <a:ea typeface="Open Sans Light" pitchFamily="34" charset="0"/>
                <a:cs typeface="Open Sans Light" pitchFamily="34" charset="0"/>
              </a:rPr>
              <a:t>More number of reviews implies fewer minimum nights. Moreover, more minimum nights needed, a smaller number of reviews provided.</a:t>
            </a:r>
          </a:p>
        </p:txBody>
      </p:sp>
      <p:sp>
        <p:nvSpPr>
          <p:cNvPr id="86" name="Content Placeholder 1"/>
          <p:cNvSpPr txBox="1">
            <a:spLocks/>
          </p:cNvSpPr>
          <p:nvPr/>
        </p:nvSpPr>
        <p:spPr>
          <a:xfrm>
            <a:off x="9598024" y="1168953"/>
            <a:ext cx="2682415" cy="292100"/>
          </a:xfrm>
          <a:prstGeom prst="rect">
            <a:avLst/>
          </a:prstGeom>
        </p:spPr>
        <p:txBody>
          <a:bodyPr/>
          <a:lstStyle/>
          <a:p>
            <a:pPr marL="439529" marR="0" lvl="0" indent="-439529" algn="l" defTabSz="1172078" rtl="0" eaLnBrk="1" fontAlgn="auto" latinLnBrk="0" hangingPunct="1">
              <a:lnSpc>
                <a:spcPct val="100000"/>
              </a:lnSpc>
              <a:spcBef>
                <a:spcPct val="20000"/>
              </a:spcBef>
              <a:spcAft>
                <a:spcPts val="0"/>
              </a:spcAft>
              <a:buClrTx/>
              <a:buSzTx/>
              <a:tabLst/>
              <a:defRPr/>
            </a:pPr>
            <a:r>
              <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rPr>
              <a:t>Min</a:t>
            </a:r>
            <a:r>
              <a:rPr kumimoji="0" lang="en-GB" sz="1600" b="0" i="0" u="none" strike="noStrike" kern="1200" cap="none" spc="0" normalizeH="0" noProof="0" dirty="0">
                <a:ln>
                  <a:noFill/>
                </a:ln>
                <a:solidFill>
                  <a:schemeClr val="bg1">
                    <a:lumMod val="75000"/>
                  </a:schemeClr>
                </a:solidFill>
                <a:effectLst/>
                <a:uLnTx/>
                <a:uFillTx/>
                <a:latin typeface="+mj-lt"/>
                <a:ea typeface="+mn-ea"/>
                <a:cs typeface="+mn-cs"/>
              </a:rPr>
              <a:t> night ~ </a:t>
            </a:r>
            <a:r>
              <a:rPr kumimoji="0" lang="en-GB" sz="1600" b="0" i="0" u="none" strike="noStrike" kern="1200" cap="none" spc="0" normalizeH="0" noProof="0" dirty="0" err="1">
                <a:ln>
                  <a:noFill/>
                </a:ln>
                <a:solidFill>
                  <a:schemeClr val="bg1">
                    <a:lumMod val="75000"/>
                  </a:schemeClr>
                </a:solidFill>
                <a:effectLst/>
                <a:uLnTx/>
                <a:uFillTx/>
                <a:latin typeface="+mj-lt"/>
                <a:ea typeface="+mn-ea"/>
                <a:cs typeface="+mn-cs"/>
              </a:rPr>
              <a:t>num</a:t>
            </a:r>
            <a:r>
              <a:rPr kumimoji="0" lang="en-GB" sz="1600" b="0" i="0" u="none" strike="noStrike" kern="1200" cap="none" spc="0" normalizeH="0" noProof="0" dirty="0">
                <a:ln>
                  <a:noFill/>
                </a:ln>
                <a:solidFill>
                  <a:schemeClr val="bg1">
                    <a:lumMod val="75000"/>
                  </a:schemeClr>
                </a:solidFill>
                <a:effectLst/>
                <a:uLnTx/>
                <a:uFillTx/>
                <a:latin typeface="+mj-lt"/>
                <a:ea typeface="+mn-ea"/>
                <a:cs typeface="+mn-cs"/>
              </a:rPr>
              <a:t> of review</a:t>
            </a:r>
            <a:endParaRPr kumimoji="0" lang="en-GB" sz="1600" b="0" i="0" u="none" strike="noStrike" kern="1200" cap="none" spc="0" normalizeH="0" baseline="0" noProof="0" dirty="0">
              <a:ln>
                <a:noFill/>
              </a:ln>
              <a:solidFill>
                <a:schemeClr val="bg1">
                  <a:lumMod val="75000"/>
                </a:schemeClr>
              </a:solidFill>
              <a:effectLst/>
              <a:uLnTx/>
              <a:uFillTx/>
              <a:latin typeface="+mj-lt"/>
              <a:ea typeface="+mn-ea"/>
              <a:cs typeface="+mn-cs"/>
            </a:endParaRPr>
          </a:p>
        </p:txBody>
      </p:sp>
      <p:grpSp>
        <p:nvGrpSpPr>
          <p:cNvPr id="90" name="Group 89"/>
          <p:cNvGrpSpPr/>
          <p:nvPr/>
        </p:nvGrpSpPr>
        <p:grpSpPr>
          <a:xfrm>
            <a:off x="9380160" y="4152714"/>
            <a:ext cx="279930" cy="279930"/>
            <a:chOff x="8392806" y="2541775"/>
            <a:chExt cx="279930" cy="279930"/>
          </a:xfrm>
        </p:grpSpPr>
        <p:sp>
          <p:nvSpPr>
            <p:cNvPr id="91" name="Shape 350"/>
            <p:cNvSpPr/>
            <p:nvPr/>
          </p:nvSpPr>
          <p:spPr>
            <a:xfrm>
              <a:off x="8392806" y="2541775"/>
              <a:ext cx="279930" cy="279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50800" tIns="50800" rIns="50800" bIns="50800"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sp>
          <p:nvSpPr>
            <p:cNvPr id="92" name="Shape 1591"/>
            <p:cNvSpPr/>
            <p:nvPr/>
          </p:nvSpPr>
          <p:spPr>
            <a:xfrm>
              <a:off x="8496327" y="2621271"/>
              <a:ext cx="72885" cy="124848"/>
            </a:xfrm>
            <a:custGeom>
              <a:avLst/>
              <a:gdLst/>
              <a:ahLst/>
              <a:cxnLst>
                <a:cxn ang="0">
                  <a:pos x="wd2" y="hd2"/>
                </a:cxn>
                <a:cxn ang="5400000">
                  <a:pos x="wd2" y="hd2"/>
                </a:cxn>
                <a:cxn ang="10800000">
                  <a:pos x="wd2" y="hd2"/>
                </a:cxn>
                <a:cxn ang="16200000">
                  <a:pos x="wd2" y="hd2"/>
                </a:cxn>
              </a:cxnLst>
              <a:rect l="0" t="0" r="r" b="b"/>
              <a:pathLst>
                <a:path w="21478" h="21528" extrusionOk="0">
                  <a:moveTo>
                    <a:pt x="18320" y="12415"/>
                  </a:moveTo>
                  <a:cubicBezTo>
                    <a:pt x="17718" y="12671"/>
                    <a:pt x="17077" y="12897"/>
                    <a:pt x="16403" y="13091"/>
                  </a:cubicBezTo>
                  <a:lnTo>
                    <a:pt x="14954" y="17891"/>
                  </a:lnTo>
                  <a:lnTo>
                    <a:pt x="21478" y="15820"/>
                  </a:lnTo>
                  <a:cubicBezTo>
                    <a:pt x="21478" y="15820"/>
                    <a:pt x="18320" y="12415"/>
                    <a:pt x="18320" y="12415"/>
                  </a:cubicBezTo>
                  <a:close/>
                  <a:moveTo>
                    <a:pt x="2856" y="12360"/>
                  </a:moveTo>
                  <a:lnTo>
                    <a:pt x="449" y="20347"/>
                  </a:lnTo>
                  <a:lnTo>
                    <a:pt x="6506" y="19822"/>
                  </a:lnTo>
                  <a:lnTo>
                    <a:pt x="11891" y="21528"/>
                  </a:lnTo>
                  <a:lnTo>
                    <a:pt x="14289" y="13573"/>
                  </a:lnTo>
                  <a:cubicBezTo>
                    <a:pt x="13132" y="13769"/>
                    <a:pt x="11912" y="13880"/>
                    <a:pt x="10648" y="13880"/>
                  </a:cubicBezTo>
                  <a:cubicBezTo>
                    <a:pt x="7726" y="13880"/>
                    <a:pt x="5035" y="13311"/>
                    <a:pt x="2856" y="12360"/>
                  </a:cubicBezTo>
                  <a:close/>
                  <a:moveTo>
                    <a:pt x="10650" y="10083"/>
                  </a:moveTo>
                  <a:cubicBezTo>
                    <a:pt x="7013" y="10083"/>
                    <a:pt x="4066" y="8357"/>
                    <a:pt x="4066" y="6231"/>
                  </a:cubicBezTo>
                  <a:cubicBezTo>
                    <a:pt x="4066" y="4103"/>
                    <a:pt x="7013" y="2378"/>
                    <a:pt x="10650" y="2378"/>
                  </a:cubicBezTo>
                  <a:cubicBezTo>
                    <a:pt x="14287" y="2378"/>
                    <a:pt x="17234" y="4103"/>
                    <a:pt x="17234" y="6231"/>
                  </a:cubicBezTo>
                  <a:cubicBezTo>
                    <a:pt x="17234" y="8357"/>
                    <a:pt x="14284" y="10083"/>
                    <a:pt x="10650" y="10083"/>
                  </a:cubicBezTo>
                  <a:close/>
                  <a:moveTo>
                    <a:pt x="16120" y="11504"/>
                  </a:moveTo>
                  <a:cubicBezTo>
                    <a:pt x="16349" y="11211"/>
                    <a:pt x="16982" y="10941"/>
                    <a:pt x="17528" y="10904"/>
                  </a:cubicBezTo>
                  <a:cubicBezTo>
                    <a:pt x="18074" y="10868"/>
                    <a:pt x="18572" y="10576"/>
                    <a:pt x="18634" y="10256"/>
                  </a:cubicBezTo>
                  <a:cubicBezTo>
                    <a:pt x="18699" y="9939"/>
                    <a:pt x="19160" y="9567"/>
                    <a:pt x="19658" y="9432"/>
                  </a:cubicBezTo>
                  <a:cubicBezTo>
                    <a:pt x="20157" y="9298"/>
                    <a:pt x="20477" y="8930"/>
                    <a:pt x="20373" y="8617"/>
                  </a:cubicBezTo>
                  <a:cubicBezTo>
                    <a:pt x="20260" y="8301"/>
                    <a:pt x="20504" y="7865"/>
                    <a:pt x="20907" y="7649"/>
                  </a:cubicBezTo>
                  <a:cubicBezTo>
                    <a:pt x="21312" y="7429"/>
                    <a:pt x="21422" y="7022"/>
                    <a:pt x="21153" y="6741"/>
                  </a:cubicBezTo>
                  <a:cubicBezTo>
                    <a:pt x="20884" y="6463"/>
                    <a:pt x="20884" y="6004"/>
                    <a:pt x="21153" y="5725"/>
                  </a:cubicBezTo>
                  <a:cubicBezTo>
                    <a:pt x="21422" y="5443"/>
                    <a:pt x="21312" y="5036"/>
                    <a:pt x="20907" y="4817"/>
                  </a:cubicBezTo>
                  <a:cubicBezTo>
                    <a:pt x="20504" y="4599"/>
                    <a:pt x="20262" y="4164"/>
                    <a:pt x="20373" y="3850"/>
                  </a:cubicBezTo>
                  <a:cubicBezTo>
                    <a:pt x="20477" y="3535"/>
                    <a:pt x="20157" y="3166"/>
                    <a:pt x="19658" y="3032"/>
                  </a:cubicBezTo>
                  <a:cubicBezTo>
                    <a:pt x="19162" y="2897"/>
                    <a:pt x="18699" y="2527"/>
                    <a:pt x="18634" y="2208"/>
                  </a:cubicBezTo>
                  <a:cubicBezTo>
                    <a:pt x="18570" y="1891"/>
                    <a:pt x="18072" y="1598"/>
                    <a:pt x="17528" y="1560"/>
                  </a:cubicBezTo>
                  <a:cubicBezTo>
                    <a:pt x="16982" y="1522"/>
                    <a:pt x="16349" y="1252"/>
                    <a:pt x="16120" y="961"/>
                  </a:cubicBezTo>
                  <a:cubicBezTo>
                    <a:pt x="15888" y="669"/>
                    <a:pt x="15260" y="482"/>
                    <a:pt x="14722" y="547"/>
                  </a:cubicBezTo>
                  <a:cubicBezTo>
                    <a:pt x="14184" y="609"/>
                    <a:pt x="13440" y="467"/>
                    <a:pt x="13068" y="232"/>
                  </a:cubicBezTo>
                  <a:cubicBezTo>
                    <a:pt x="12695" y="-6"/>
                    <a:pt x="11998" y="-70"/>
                    <a:pt x="11519" y="88"/>
                  </a:cubicBezTo>
                  <a:cubicBezTo>
                    <a:pt x="11041" y="245"/>
                    <a:pt x="10257" y="245"/>
                    <a:pt x="9781" y="88"/>
                  </a:cubicBezTo>
                  <a:cubicBezTo>
                    <a:pt x="9302" y="-72"/>
                    <a:pt x="8607" y="-9"/>
                    <a:pt x="8229" y="229"/>
                  </a:cubicBezTo>
                  <a:cubicBezTo>
                    <a:pt x="7860" y="465"/>
                    <a:pt x="7116" y="607"/>
                    <a:pt x="6576" y="545"/>
                  </a:cubicBezTo>
                  <a:cubicBezTo>
                    <a:pt x="6039" y="481"/>
                    <a:pt x="5410" y="668"/>
                    <a:pt x="5182" y="960"/>
                  </a:cubicBezTo>
                  <a:cubicBezTo>
                    <a:pt x="4951" y="1250"/>
                    <a:pt x="4318" y="1521"/>
                    <a:pt x="3772" y="1557"/>
                  </a:cubicBezTo>
                  <a:cubicBezTo>
                    <a:pt x="3226" y="1597"/>
                    <a:pt x="2728" y="1888"/>
                    <a:pt x="2664" y="2207"/>
                  </a:cubicBezTo>
                  <a:cubicBezTo>
                    <a:pt x="2599" y="2525"/>
                    <a:pt x="2140" y="2896"/>
                    <a:pt x="1640" y="3029"/>
                  </a:cubicBezTo>
                  <a:cubicBezTo>
                    <a:pt x="1144" y="3164"/>
                    <a:pt x="823" y="3532"/>
                    <a:pt x="931" y="3847"/>
                  </a:cubicBezTo>
                  <a:cubicBezTo>
                    <a:pt x="1038" y="4161"/>
                    <a:pt x="796" y="4598"/>
                    <a:pt x="393" y="4815"/>
                  </a:cubicBezTo>
                  <a:cubicBezTo>
                    <a:pt x="-10" y="5033"/>
                    <a:pt x="-122" y="5440"/>
                    <a:pt x="147" y="5723"/>
                  </a:cubicBezTo>
                  <a:cubicBezTo>
                    <a:pt x="416" y="6001"/>
                    <a:pt x="416" y="6460"/>
                    <a:pt x="147" y="6739"/>
                  </a:cubicBezTo>
                  <a:cubicBezTo>
                    <a:pt x="-122" y="7020"/>
                    <a:pt x="-12" y="7427"/>
                    <a:pt x="393" y="7648"/>
                  </a:cubicBezTo>
                  <a:cubicBezTo>
                    <a:pt x="798" y="7863"/>
                    <a:pt x="1038" y="8299"/>
                    <a:pt x="931" y="8615"/>
                  </a:cubicBezTo>
                  <a:cubicBezTo>
                    <a:pt x="823" y="8929"/>
                    <a:pt x="1144" y="9298"/>
                    <a:pt x="1640" y="9431"/>
                  </a:cubicBezTo>
                  <a:cubicBezTo>
                    <a:pt x="2140" y="9566"/>
                    <a:pt x="2599" y="9938"/>
                    <a:pt x="2663" y="10255"/>
                  </a:cubicBezTo>
                  <a:cubicBezTo>
                    <a:pt x="2728" y="10575"/>
                    <a:pt x="3224" y="10867"/>
                    <a:pt x="3770" y="10903"/>
                  </a:cubicBezTo>
                  <a:cubicBezTo>
                    <a:pt x="4316" y="10939"/>
                    <a:pt x="4949" y="11211"/>
                    <a:pt x="5180" y="11502"/>
                  </a:cubicBezTo>
                  <a:cubicBezTo>
                    <a:pt x="5408" y="11793"/>
                    <a:pt x="6037" y="11980"/>
                    <a:pt x="6574" y="11917"/>
                  </a:cubicBezTo>
                  <a:cubicBezTo>
                    <a:pt x="7112" y="11855"/>
                    <a:pt x="7858" y="11995"/>
                    <a:pt x="8227" y="12232"/>
                  </a:cubicBezTo>
                  <a:cubicBezTo>
                    <a:pt x="8603" y="12468"/>
                    <a:pt x="9298" y="12534"/>
                    <a:pt x="9778" y="12376"/>
                  </a:cubicBezTo>
                  <a:cubicBezTo>
                    <a:pt x="10255" y="12219"/>
                    <a:pt x="11039" y="12219"/>
                    <a:pt x="11517" y="12376"/>
                  </a:cubicBezTo>
                  <a:cubicBezTo>
                    <a:pt x="11996" y="12534"/>
                    <a:pt x="12693" y="12468"/>
                    <a:pt x="13067" y="12232"/>
                  </a:cubicBezTo>
                  <a:cubicBezTo>
                    <a:pt x="13440" y="11994"/>
                    <a:pt x="14182" y="11855"/>
                    <a:pt x="14720" y="11917"/>
                  </a:cubicBezTo>
                  <a:cubicBezTo>
                    <a:pt x="15260" y="11981"/>
                    <a:pt x="15890" y="11794"/>
                    <a:pt x="16120" y="11504"/>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grpSp>
      <p:grpSp>
        <p:nvGrpSpPr>
          <p:cNvPr id="93" name="Group 92"/>
          <p:cNvGrpSpPr/>
          <p:nvPr/>
        </p:nvGrpSpPr>
        <p:grpSpPr>
          <a:xfrm>
            <a:off x="9294812" y="1170710"/>
            <a:ext cx="279930" cy="279930"/>
            <a:chOff x="8392806" y="3900254"/>
            <a:chExt cx="279930" cy="279930"/>
          </a:xfrm>
        </p:grpSpPr>
        <p:sp>
          <p:nvSpPr>
            <p:cNvPr id="94" name="Shape 350"/>
            <p:cNvSpPr/>
            <p:nvPr/>
          </p:nvSpPr>
          <p:spPr>
            <a:xfrm>
              <a:off x="8392806" y="3900254"/>
              <a:ext cx="279930" cy="279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50800" tIns="50800" rIns="50800" bIns="50800"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sp>
          <p:nvSpPr>
            <p:cNvPr id="95" name="Shape 271"/>
            <p:cNvSpPr/>
            <p:nvPr/>
          </p:nvSpPr>
          <p:spPr>
            <a:xfrm>
              <a:off x="8484246" y="3996547"/>
              <a:ext cx="97046" cy="87341"/>
            </a:xfrm>
            <a:custGeom>
              <a:avLst/>
              <a:gdLst/>
              <a:ahLst/>
              <a:cxnLst>
                <a:cxn ang="0">
                  <a:pos x="wd2" y="hd2"/>
                </a:cxn>
                <a:cxn ang="5400000">
                  <a:pos x="wd2" y="hd2"/>
                </a:cxn>
                <a:cxn ang="10800000">
                  <a:pos x="wd2" y="hd2"/>
                </a:cxn>
                <a:cxn ang="16200000">
                  <a:pos x="wd2" y="hd2"/>
                </a:cxn>
              </a:cxnLst>
              <a:rect l="0" t="0" r="r" b="b"/>
              <a:pathLst>
                <a:path w="21600" h="21600" extrusionOk="0">
                  <a:moveTo>
                    <a:pt x="4971" y="19200"/>
                  </a:moveTo>
                  <a:lnTo>
                    <a:pt x="6265" y="10796"/>
                  </a:lnTo>
                  <a:lnTo>
                    <a:pt x="15336" y="10796"/>
                  </a:lnTo>
                  <a:lnTo>
                    <a:pt x="16631" y="19200"/>
                  </a:lnTo>
                  <a:cubicBezTo>
                    <a:pt x="16631" y="19200"/>
                    <a:pt x="4971" y="19200"/>
                    <a:pt x="4971" y="19200"/>
                  </a:cubicBezTo>
                  <a:close/>
                  <a:moveTo>
                    <a:pt x="20520" y="7200"/>
                  </a:moveTo>
                  <a:lnTo>
                    <a:pt x="1080" y="7200"/>
                  </a:lnTo>
                  <a:cubicBezTo>
                    <a:pt x="486" y="7200"/>
                    <a:pt x="0" y="7740"/>
                    <a:pt x="0" y="8400"/>
                  </a:cubicBezTo>
                  <a:lnTo>
                    <a:pt x="0" y="14400"/>
                  </a:lnTo>
                  <a:cubicBezTo>
                    <a:pt x="0" y="15061"/>
                    <a:pt x="486" y="15600"/>
                    <a:pt x="1080" y="15600"/>
                  </a:cubicBezTo>
                  <a:lnTo>
                    <a:pt x="3546" y="15600"/>
                  </a:lnTo>
                  <a:lnTo>
                    <a:pt x="2593" y="21600"/>
                  </a:lnTo>
                  <a:lnTo>
                    <a:pt x="19008" y="21600"/>
                  </a:lnTo>
                  <a:lnTo>
                    <a:pt x="18054" y="15600"/>
                  </a:lnTo>
                  <a:lnTo>
                    <a:pt x="20520" y="15600"/>
                  </a:lnTo>
                  <a:cubicBezTo>
                    <a:pt x="21115" y="15600"/>
                    <a:pt x="21600" y="15061"/>
                    <a:pt x="21600" y="14400"/>
                  </a:cubicBezTo>
                  <a:lnTo>
                    <a:pt x="21600" y="8400"/>
                  </a:lnTo>
                  <a:cubicBezTo>
                    <a:pt x="21600" y="7740"/>
                    <a:pt x="21115" y="7200"/>
                    <a:pt x="20520" y="7200"/>
                  </a:cubicBezTo>
                  <a:close/>
                  <a:moveTo>
                    <a:pt x="1621" y="6000"/>
                  </a:moveTo>
                  <a:lnTo>
                    <a:pt x="19981" y="6000"/>
                  </a:lnTo>
                  <a:cubicBezTo>
                    <a:pt x="20597" y="6000"/>
                    <a:pt x="20496" y="5270"/>
                    <a:pt x="20189" y="5152"/>
                  </a:cubicBezTo>
                  <a:cubicBezTo>
                    <a:pt x="19882" y="5033"/>
                    <a:pt x="16471" y="3600"/>
                    <a:pt x="15876" y="3600"/>
                  </a:cubicBezTo>
                  <a:lnTo>
                    <a:pt x="15120" y="3600"/>
                  </a:lnTo>
                  <a:lnTo>
                    <a:pt x="15120" y="0"/>
                  </a:lnTo>
                  <a:lnTo>
                    <a:pt x="6480" y="0"/>
                  </a:lnTo>
                  <a:lnTo>
                    <a:pt x="6480" y="3600"/>
                  </a:lnTo>
                  <a:lnTo>
                    <a:pt x="5725" y="3600"/>
                  </a:lnTo>
                  <a:cubicBezTo>
                    <a:pt x="5131" y="3600"/>
                    <a:pt x="1719" y="5033"/>
                    <a:pt x="1413" y="5152"/>
                  </a:cubicBezTo>
                  <a:cubicBezTo>
                    <a:pt x="1106" y="5270"/>
                    <a:pt x="1006" y="6000"/>
                    <a:pt x="1621" y="6000"/>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grpSp>
      <p:grpSp>
        <p:nvGrpSpPr>
          <p:cNvPr id="96" name="Group 95"/>
          <p:cNvGrpSpPr/>
          <p:nvPr/>
        </p:nvGrpSpPr>
        <p:grpSpPr>
          <a:xfrm>
            <a:off x="308513" y="4139212"/>
            <a:ext cx="279930" cy="279930"/>
            <a:chOff x="5065407" y="3900254"/>
            <a:chExt cx="279930" cy="279930"/>
          </a:xfrm>
        </p:grpSpPr>
        <p:sp>
          <p:nvSpPr>
            <p:cNvPr id="97" name="Shape 350"/>
            <p:cNvSpPr/>
            <p:nvPr/>
          </p:nvSpPr>
          <p:spPr>
            <a:xfrm>
              <a:off x="5065407" y="3900254"/>
              <a:ext cx="279930" cy="2799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50800" tIns="50800" rIns="50800" bIns="50800" numCol="1" anchor="ctr">
              <a:noAutofit/>
            </a:bodyPr>
            <a:lstStyle/>
            <a:p>
              <a:pPr lvl="0" algn="ctr">
                <a:lnSpc>
                  <a:spcPct val="100000"/>
                </a:lnSpc>
                <a:spcBef>
                  <a:spcPts val="0"/>
                </a:spcBef>
                <a:defRPr sz="3200">
                  <a:solidFill>
                    <a:srgbClr val="FFFFFF"/>
                  </a:solidFill>
                  <a:latin typeface="+mn-lt"/>
                  <a:ea typeface="+mn-ea"/>
                  <a:cs typeface="+mn-cs"/>
                  <a:sym typeface="Helvetica Light"/>
                </a:defRPr>
              </a:pPr>
              <a:endParaRPr>
                <a:solidFill>
                  <a:schemeClr val="bg1">
                    <a:lumMod val="75000"/>
                  </a:schemeClr>
                </a:solidFill>
              </a:endParaRPr>
            </a:p>
          </p:txBody>
        </p:sp>
        <p:sp>
          <p:nvSpPr>
            <p:cNvPr id="98" name="Freeform 30"/>
            <p:cNvSpPr>
              <a:spLocks noEditPoints="1"/>
            </p:cNvSpPr>
            <p:nvPr/>
          </p:nvSpPr>
          <p:spPr bwMode="auto">
            <a:xfrm>
              <a:off x="5150807" y="3975537"/>
              <a:ext cx="115998" cy="120370"/>
            </a:xfrm>
            <a:custGeom>
              <a:avLst/>
              <a:gdLst>
                <a:gd name="T0" fmla="*/ 184 w 213"/>
                <a:gd name="T1" fmla="*/ 148 h 221"/>
                <a:gd name="T2" fmla="*/ 143 w 213"/>
                <a:gd name="T3" fmla="*/ 98 h 221"/>
                <a:gd name="T4" fmla="*/ 134 w 213"/>
                <a:gd name="T5" fmla="*/ 31 h 221"/>
                <a:gd name="T6" fmla="*/ 174 w 213"/>
                <a:gd name="T7" fmla="*/ 86 h 221"/>
                <a:gd name="T8" fmla="*/ 184 w 213"/>
                <a:gd name="T9" fmla="*/ 148 h 221"/>
                <a:gd name="T10" fmla="*/ 191 w 213"/>
                <a:gd name="T11" fmla="*/ 77 h 221"/>
                <a:gd name="T12" fmla="*/ 126 w 213"/>
                <a:gd name="T13" fmla="*/ 6 h 221"/>
                <a:gd name="T14" fmla="*/ 14 w 213"/>
                <a:gd name="T15" fmla="*/ 120 h 221"/>
                <a:gd name="T16" fmla="*/ 5 w 213"/>
                <a:gd name="T17" fmla="*/ 153 h 221"/>
                <a:gd name="T18" fmla="*/ 36 w 213"/>
                <a:gd name="T19" fmla="*/ 170 h 221"/>
                <a:gd name="T20" fmla="*/ 45 w 213"/>
                <a:gd name="T21" fmla="*/ 167 h 221"/>
                <a:gd name="T22" fmla="*/ 64 w 213"/>
                <a:gd name="T23" fmla="*/ 178 h 221"/>
                <a:gd name="T24" fmla="*/ 77 w 213"/>
                <a:gd name="T25" fmla="*/ 209 h 221"/>
                <a:gd name="T26" fmla="*/ 90 w 213"/>
                <a:gd name="T27" fmla="*/ 219 h 221"/>
                <a:gd name="T28" fmla="*/ 115 w 213"/>
                <a:gd name="T29" fmla="*/ 210 h 221"/>
                <a:gd name="T30" fmla="*/ 120 w 213"/>
                <a:gd name="T31" fmla="*/ 199 h 221"/>
                <a:gd name="T32" fmla="*/ 108 w 213"/>
                <a:gd name="T33" fmla="*/ 189 h 221"/>
                <a:gd name="T34" fmla="*/ 97 w 213"/>
                <a:gd name="T35" fmla="*/ 163 h 221"/>
                <a:gd name="T36" fmla="*/ 109 w 213"/>
                <a:gd name="T37" fmla="*/ 150 h 221"/>
                <a:gd name="T38" fmla="*/ 198 w 213"/>
                <a:gd name="T39" fmla="*/ 172 h 221"/>
                <a:gd name="T40" fmla="*/ 191 w 213"/>
                <a:gd name="T41" fmla="*/ 7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3" h="221">
                  <a:moveTo>
                    <a:pt x="184" y="148"/>
                  </a:moveTo>
                  <a:cubicBezTo>
                    <a:pt x="181" y="150"/>
                    <a:pt x="158" y="132"/>
                    <a:pt x="143" y="98"/>
                  </a:cubicBezTo>
                  <a:cubicBezTo>
                    <a:pt x="129" y="64"/>
                    <a:pt x="131" y="32"/>
                    <a:pt x="134" y="31"/>
                  </a:cubicBezTo>
                  <a:cubicBezTo>
                    <a:pt x="137" y="30"/>
                    <a:pt x="160" y="52"/>
                    <a:pt x="174" y="86"/>
                  </a:cubicBezTo>
                  <a:cubicBezTo>
                    <a:pt x="189" y="120"/>
                    <a:pt x="188" y="147"/>
                    <a:pt x="184" y="148"/>
                  </a:cubicBezTo>
                  <a:close/>
                  <a:moveTo>
                    <a:pt x="191" y="77"/>
                  </a:moveTo>
                  <a:cubicBezTo>
                    <a:pt x="172" y="34"/>
                    <a:pt x="142" y="0"/>
                    <a:pt x="126" y="6"/>
                  </a:cubicBezTo>
                  <a:cubicBezTo>
                    <a:pt x="100" y="17"/>
                    <a:pt x="142" y="68"/>
                    <a:pt x="14" y="120"/>
                  </a:cubicBezTo>
                  <a:cubicBezTo>
                    <a:pt x="3" y="124"/>
                    <a:pt x="0" y="142"/>
                    <a:pt x="5" y="153"/>
                  </a:cubicBezTo>
                  <a:cubicBezTo>
                    <a:pt x="9" y="164"/>
                    <a:pt x="25" y="174"/>
                    <a:pt x="36" y="170"/>
                  </a:cubicBezTo>
                  <a:cubicBezTo>
                    <a:pt x="38" y="169"/>
                    <a:pt x="45" y="167"/>
                    <a:pt x="45" y="167"/>
                  </a:cubicBezTo>
                  <a:cubicBezTo>
                    <a:pt x="52" y="177"/>
                    <a:pt x="61" y="171"/>
                    <a:pt x="64" y="178"/>
                  </a:cubicBezTo>
                  <a:cubicBezTo>
                    <a:pt x="67" y="186"/>
                    <a:pt x="75" y="204"/>
                    <a:pt x="77" y="209"/>
                  </a:cubicBezTo>
                  <a:cubicBezTo>
                    <a:pt x="80" y="215"/>
                    <a:pt x="86" y="221"/>
                    <a:pt x="90" y="219"/>
                  </a:cubicBezTo>
                  <a:cubicBezTo>
                    <a:pt x="94" y="218"/>
                    <a:pt x="109" y="212"/>
                    <a:pt x="115" y="210"/>
                  </a:cubicBezTo>
                  <a:cubicBezTo>
                    <a:pt x="120" y="208"/>
                    <a:pt x="121" y="203"/>
                    <a:pt x="120" y="199"/>
                  </a:cubicBezTo>
                  <a:cubicBezTo>
                    <a:pt x="118" y="195"/>
                    <a:pt x="110" y="194"/>
                    <a:pt x="108" y="189"/>
                  </a:cubicBezTo>
                  <a:cubicBezTo>
                    <a:pt x="106" y="184"/>
                    <a:pt x="99" y="168"/>
                    <a:pt x="97" y="163"/>
                  </a:cubicBezTo>
                  <a:cubicBezTo>
                    <a:pt x="94" y="156"/>
                    <a:pt x="100" y="151"/>
                    <a:pt x="109" y="150"/>
                  </a:cubicBezTo>
                  <a:cubicBezTo>
                    <a:pt x="167" y="144"/>
                    <a:pt x="178" y="180"/>
                    <a:pt x="198" y="172"/>
                  </a:cubicBezTo>
                  <a:cubicBezTo>
                    <a:pt x="213" y="166"/>
                    <a:pt x="210" y="121"/>
                    <a:pt x="191"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solidFill>
                  <a:schemeClr val="bg1">
                    <a:lumMod val="75000"/>
                  </a:schemeClr>
                </a:solidFill>
              </a:endParaRPr>
            </a:p>
          </p:txBody>
        </p:sp>
      </p:grpSp>
      <p:sp>
        <p:nvSpPr>
          <p:cNvPr id="100" name="Shape 2849"/>
          <p:cNvSpPr/>
          <p:nvPr/>
        </p:nvSpPr>
        <p:spPr>
          <a:xfrm rot="10800000">
            <a:off x="1153372" y="2857537"/>
            <a:ext cx="1391499" cy="81276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noFill/>
          <a:ln w="12700" cap="flat">
            <a:solidFill>
              <a:srgbClr val="DCDEE0"/>
            </a:solidFill>
            <a:prstDash val="solid"/>
            <a:miter lim="400000"/>
            <a:headEnd type="oval" w="med" len="med"/>
            <a:tailEnd type="oval" w="med" len="med"/>
          </a:ln>
          <a:effectLst/>
        </p:spPr>
        <p:txBody>
          <a:bodyPr wrap="square" lIns="50800" tIns="50800" rIns="50800" bIns="50800" numCol="1" anchor="ctr">
            <a:noAutofit/>
          </a:bodyPr>
          <a:lstStyle/>
          <a:p>
            <a:pPr lvl="0"/>
            <a:endParaRPr>
              <a:solidFill>
                <a:schemeClr val="bg1">
                  <a:lumMod val="75000"/>
                </a:schemeClr>
              </a:solidFill>
            </a:endParaRPr>
          </a:p>
        </p:txBody>
      </p:sp>
      <p:sp>
        <p:nvSpPr>
          <p:cNvPr id="101" name="Shape 2849"/>
          <p:cNvSpPr/>
          <p:nvPr/>
        </p:nvSpPr>
        <p:spPr>
          <a:xfrm rot="10800000">
            <a:off x="1171431" y="5562600"/>
            <a:ext cx="1373439" cy="5499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noFill/>
          <a:ln w="12700" cap="flat">
            <a:solidFill>
              <a:srgbClr val="DCDEE0"/>
            </a:solidFill>
            <a:prstDash val="solid"/>
            <a:miter lim="400000"/>
            <a:headEnd type="oval" w="med" len="med"/>
            <a:tailEnd type="oval" w="med" len="med"/>
          </a:ln>
          <a:effectLst/>
        </p:spPr>
        <p:txBody>
          <a:bodyPr wrap="square" lIns="50800" tIns="50800" rIns="50800" bIns="50800" numCol="1" anchor="ctr">
            <a:noAutofit/>
          </a:bodyPr>
          <a:lstStyle/>
          <a:p>
            <a:pPr lvl="0"/>
            <a:endParaRPr>
              <a:solidFill>
                <a:schemeClr val="bg1">
                  <a:lumMod val="75000"/>
                </a:schemeClr>
              </a:solidFill>
            </a:endParaRPr>
          </a:p>
        </p:txBody>
      </p:sp>
      <p:sp>
        <p:nvSpPr>
          <p:cNvPr id="103" name="Shape 2849"/>
          <p:cNvSpPr/>
          <p:nvPr/>
        </p:nvSpPr>
        <p:spPr>
          <a:xfrm rot="10800000" flipH="1">
            <a:off x="9524824" y="2857535"/>
            <a:ext cx="1293987" cy="81276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noFill/>
          <a:ln w="12700" cap="flat">
            <a:solidFill>
              <a:srgbClr val="DCDEE0"/>
            </a:solidFill>
            <a:prstDash val="solid"/>
            <a:miter lim="400000"/>
            <a:headEnd type="oval" w="med" len="med"/>
            <a:tailEnd type="oval" w="med" len="med"/>
          </a:ln>
          <a:effectLst/>
        </p:spPr>
        <p:txBody>
          <a:bodyPr wrap="square" lIns="50800" tIns="50800" rIns="50800" bIns="50800" numCol="1" anchor="ctr">
            <a:noAutofit/>
          </a:bodyPr>
          <a:lstStyle/>
          <a:p>
            <a:pPr lvl="0"/>
            <a:endParaRPr>
              <a:solidFill>
                <a:schemeClr val="bg1">
                  <a:lumMod val="75000"/>
                </a:schemeClr>
              </a:solidFill>
            </a:endParaRPr>
          </a:p>
        </p:txBody>
      </p:sp>
      <p:pic>
        <p:nvPicPr>
          <p:cNvPr id="46" name="Picture 45">
            <a:extLst>
              <a:ext uri="{FF2B5EF4-FFF2-40B4-BE49-F238E27FC236}">
                <a16:creationId xmlns:a16="http://schemas.microsoft.com/office/drawing/2014/main" id="{1F22A5E3-BC7C-AB4C-97C8-5625A4FF98A6}"/>
              </a:ext>
            </a:extLst>
          </p:cNvPr>
          <p:cNvPicPr/>
          <p:nvPr/>
        </p:nvPicPr>
        <p:blipFill>
          <a:blip r:embed="rId2">
            <a:extLst>
              <a:ext uri="{28A0092B-C50C-407E-A947-70E740481C1C}">
                <a14:useLocalDpi xmlns:a14="http://schemas.microsoft.com/office/drawing/2010/main" val="0"/>
              </a:ext>
            </a:extLst>
          </a:blip>
          <a:stretch>
            <a:fillRect/>
          </a:stretch>
        </p:blipFill>
        <p:spPr>
          <a:xfrm>
            <a:off x="3108251" y="1752600"/>
            <a:ext cx="5972321" cy="4526806"/>
          </a:xfrm>
          <a:prstGeom prst="rect">
            <a:avLst/>
          </a:prstGeom>
        </p:spPr>
      </p:pic>
      <p:sp>
        <p:nvSpPr>
          <p:cNvPr id="47" name="Shape 2849">
            <a:extLst>
              <a:ext uri="{FF2B5EF4-FFF2-40B4-BE49-F238E27FC236}">
                <a16:creationId xmlns:a16="http://schemas.microsoft.com/office/drawing/2014/main" id="{F6B3AD4F-F044-5140-BFC3-F445F4FB61CE}"/>
              </a:ext>
            </a:extLst>
          </p:cNvPr>
          <p:cNvSpPr/>
          <p:nvPr/>
        </p:nvSpPr>
        <p:spPr>
          <a:xfrm rot="10800000" flipH="1">
            <a:off x="9638651" y="5483102"/>
            <a:ext cx="1293987" cy="5699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noFill/>
          <a:ln w="12700" cap="flat">
            <a:solidFill>
              <a:srgbClr val="DCDEE0"/>
            </a:solidFill>
            <a:prstDash val="solid"/>
            <a:miter lim="400000"/>
            <a:headEnd type="oval" w="med" len="med"/>
            <a:tailEnd type="oval" w="med" len="med"/>
          </a:ln>
          <a:effectLst/>
        </p:spPr>
        <p:txBody>
          <a:bodyPr wrap="square" lIns="50800" tIns="50800" rIns="50800" bIns="50800" numCol="1" anchor="ctr">
            <a:noAutofit/>
          </a:bodyPr>
          <a:lstStyle/>
          <a:p>
            <a:pPr lvl="0"/>
            <a:endParaRPr>
              <a:solidFill>
                <a:schemeClr val="bg1">
                  <a:lumMod val="75000"/>
                </a:schemeClr>
              </a:solidFill>
            </a:endParaRPr>
          </a:p>
        </p:txBody>
      </p:sp>
      <p:grpSp>
        <p:nvGrpSpPr>
          <p:cNvPr id="48" name="Group 47">
            <a:extLst>
              <a:ext uri="{FF2B5EF4-FFF2-40B4-BE49-F238E27FC236}">
                <a16:creationId xmlns:a16="http://schemas.microsoft.com/office/drawing/2014/main" id="{AD612194-1C26-794E-B981-115B018326B7}"/>
              </a:ext>
            </a:extLst>
          </p:cNvPr>
          <p:cNvGrpSpPr/>
          <p:nvPr/>
        </p:nvGrpSpPr>
        <p:grpSpPr>
          <a:xfrm rot="10800000" flipV="1">
            <a:off x="5380522" y="1080697"/>
            <a:ext cx="1427781" cy="45707"/>
            <a:chOff x="3965945" y="1385354"/>
            <a:chExt cx="4572000" cy="79107"/>
          </a:xfrm>
        </p:grpSpPr>
        <p:sp>
          <p:nvSpPr>
            <p:cNvPr id="49" name="Rectangle 48">
              <a:extLst>
                <a:ext uri="{FF2B5EF4-FFF2-40B4-BE49-F238E27FC236}">
                  <a16:creationId xmlns:a16="http://schemas.microsoft.com/office/drawing/2014/main" id="{D3F8D745-8AE2-3342-9D55-6CC6CBA8C3D7}"/>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0" name="Rectangle 49">
              <a:extLst>
                <a:ext uri="{FF2B5EF4-FFF2-40B4-BE49-F238E27FC236}">
                  <a16:creationId xmlns:a16="http://schemas.microsoft.com/office/drawing/2014/main" id="{447321EE-1103-9A48-AD72-F6D57BFD0203}"/>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1" name="Rectangle 50">
              <a:extLst>
                <a:ext uri="{FF2B5EF4-FFF2-40B4-BE49-F238E27FC236}">
                  <a16:creationId xmlns:a16="http://schemas.microsoft.com/office/drawing/2014/main" id="{43BBC56C-69F3-CE44-8475-4E8979870259}"/>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2" name="Rectangle 51">
              <a:extLst>
                <a:ext uri="{FF2B5EF4-FFF2-40B4-BE49-F238E27FC236}">
                  <a16:creationId xmlns:a16="http://schemas.microsoft.com/office/drawing/2014/main" id="{EA47935D-F648-154E-85FF-DEEAC4511F6C}"/>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53" name="Rectangle 52">
              <a:extLst>
                <a:ext uri="{FF2B5EF4-FFF2-40B4-BE49-F238E27FC236}">
                  <a16:creationId xmlns:a16="http://schemas.microsoft.com/office/drawing/2014/main" id="{1828AA42-C16C-E347-BDF1-43C649346875}"/>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grpSp>
      <p:sp>
        <p:nvSpPr>
          <p:cNvPr id="54" name="Title 2">
            <a:extLst>
              <a:ext uri="{FF2B5EF4-FFF2-40B4-BE49-F238E27FC236}">
                <a16:creationId xmlns:a16="http://schemas.microsoft.com/office/drawing/2014/main" id="{C1FE0832-7E3C-D643-9D43-8DB71043277A}"/>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55" name="Rectangle 54">
            <a:extLst>
              <a:ext uri="{FF2B5EF4-FFF2-40B4-BE49-F238E27FC236}">
                <a16:creationId xmlns:a16="http://schemas.microsoft.com/office/drawing/2014/main" id="{238EF17A-7055-954B-BF5F-CA3904CD86E8}"/>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III. Comparation of the relationship between price, minimum night, number of reviews</a:t>
            </a:r>
          </a:p>
          <a:p>
            <a:pPr algn="ctr"/>
            <a:endParaRPr lang="en-US" sz="1600" dirty="0">
              <a:solidFill>
                <a:schemeClr val="bg1">
                  <a:lumMod val="65000"/>
                </a:schemeClr>
              </a:solidFill>
              <a:latin typeface="Open Sans Light" panose="020B0306030504020204" pitchFamily="34" charset="0"/>
            </a:endParaRPr>
          </a:p>
        </p:txBody>
      </p:sp>
      <p:sp>
        <p:nvSpPr>
          <p:cNvPr id="56" name="Rectangle 55">
            <a:extLst>
              <a:ext uri="{FF2B5EF4-FFF2-40B4-BE49-F238E27FC236}">
                <a16:creationId xmlns:a16="http://schemas.microsoft.com/office/drawing/2014/main" id="{0987F3E2-BFCF-7441-8F05-4B61654B2224}"/>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1.Pairs diagram of three variables</a:t>
            </a:r>
          </a:p>
          <a:p>
            <a:pPr marL="342900" lvl="0" indent="-342900" algn="ctr">
              <a:buFont typeface="+mj-lt"/>
              <a:buAutoNum type="arabicPeriod"/>
            </a:pPr>
            <a:endParaRPr lang="en-US" sz="1600" dirty="0">
              <a:solidFill>
                <a:schemeClr val="bg1">
                  <a:lumMod val="65000"/>
                </a:schemeClr>
              </a:solidFill>
              <a:latin typeface="Open Sans Light" panose="020B0306030504020204" pitchFamily="34" charset="0"/>
            </a:endParaRPr>
          </a:p>
        </p:txBody>
      </p:sp>
    </p:spTree>
    <p:extLst>
      <p:ext uri="{BB962C8B-B14F-4D97-AF65-F5344CB8AC3E}">
        <p14:creationId xmlns:p14="http://schemas.microsoft.com/office/powerpoint/2010/main" val="231648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par>
                                <p:cTn id="8" presetID="49" presetClass="entr" presetSubtype="0" decel="10000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 calcmode="lin" valueType="num">
                                      <p:cBhvr>
                                        <p:cTn id="10" dur="500" fill="hold"/>
                                        <p:tgtEl>
                                          <p:spTgt spid="77"/>
                                        </p:tgtEl>
                                        <p:attrNameLst>
                                          <p:attrName>ppt_w</p:attrName>
                                        </p:attrNameLst>
                                      </p:cBhvr>
                                      <p:tavLst>
                                        <p:tav tm="0">
                                          <p:val>
                                            <p:fltVal val="0"/>
                                          </p:val>
                                        </p:tav>
                                        <p:tav tm="100000">
                                          <p:val>
                                            <p:strVal val="#ppt_w"/>
                                          </p:val>
                                        </p:tav>
                                      </p:tavLst>
                                    </p:anim>
                                    <p:anim calcmode="lin" valueType="num">
                                      <p:cBhvr>
                                        <p:cTn id="11" dur="500" fill="hold"/>
                                        <p:tgtEl>
                                          <p:spTgt spid="77"/>
                                        </p:tgtEl>
                                        <p:attrNameLst>
                                          <p:attrName>ppt_h</p:attrName>
                                        </p:attrNameLst>
                                      </p:cBhvr>
                                      <p:tavLst>
                                        <p:tav tm="0">
                                          <p:val>
                                            <p:fltVal val="0"/>
                                          </p:val>
                                        </p:tav>
                                        <p:tav tm="100000">
                                          <p:val>
                                            <p:strVal val="#ppt_h"/>
                                          </p:val>
                                        </p:tav>
                                      </p:tavLst>
                                    </p:anim>
                                    <p:anim calcmode="lin" valueType="num">
                                      <p:cBhvr>
                                        <p:cTn id="12" dur="500" fill="hold"/>
                                        <p:tgtEl>
                                          <p:spTgt spid="77"/>
                                        </p:tgtEl>
                                        <p:attrNameLst>
                                          <p:attrName>style.rotation</p:attrName>
                                        </p:attrNameLst>
                                      </p:cBhvr>
                                      <p:tavLst>
                                        <p:tav tm="0">
                                          <p:val>
                                            <p:fltVal val="360"/>
                                          </p:val>
                                        </p:tav>
                                        <p:tav tm="100000">
                                          <p:val>
                                            <p:fltVal val="0"/>
                                          </p:val>
                                        </p:tav>
                                      </p:tavLst>
                                    </p:anim>
                                    <p:animEffect transition="in" filter="fade">
                                      <p:cBhvr>
                                        <p:cTn id="13" dur="500"/>
                                        <p:tgtEl>
                                          <p:spTgt spid="77"/>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0">
                                            <p:txEl>
                                              <p:pRg st="0" end="0"/>
                                            </p:txEl>
                                          </p:spTgt>
                                        </p:tgtEl>
                                        <p:attrNameLst>
                                          <p:attrName>style.visibility</p:attrName>
                                        </p:attrNameLst>
                                      </p:cBhvr>
                                      <p:to>
                                        <p:strVal val="visible"/>
                                      </p:to>
                                    </p:set>
                                    <p:animEffect transition="in" filter="wipe(left)">
                                      <p:cBhvr>
                                        <p:cTn id="17" dur="500"/>
                                        <p:tgtEl>
                                          <p:spTgt spid="80">
                                            <p:txEl>
                                              <p:pRg st="0" end="0"/>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6">
                                            <p:txEl>
                                              <p:pRg st="0" end="0"/>
                                            </p:txEl>
                                          </p:spTgt>
                                        </p:tgtEl>
                                        <p:attrNameLst>
                                          <p:attrName>style.visibility</p:attrName>
                                        </p:attrNameLst>
                                      </p:cBhvr>
                                      <p:to>
                                        <p:strVal val="visible"/>
                                      </p:to>
                                    </p:set>
                                    <p:animEffect transition="in" filter="fade">
                                      <p:cBhvr>
                                        <p:cTn id="21" dur="500"/>
                                        <p:tgtEl>
                                          <p:spTgt spid="76">
                                            <p:txEl>
                                              <p:pRg st="0" end="0"/>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wipe(down)">
                                      <p:cBhvr>
                                        <p:cTn id="24" dur="500"/>
                                        <p:tgtEl>
                                          <p:spTgt spid="101"/>
                                        </p:tgtEl>
                                      </p:cBhvr>
                                    </p:animEffect>
                                  </p:childTnLst>
                                </p:cTn>
                              </p:par>
                              <p:par>
                                <p:cTn id="25" presetID="49" presetClass="entr" presetSubtype="0" decel="100000"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p:cTn id="27" dur="500" fill="hold"/>
                                        <p:tgtEl>
                                          <p:spTgt spid="96"/>
                                        </p:tgtEl>
                                        <p:attrNameLst>
                                          <p:attrName>ppt_w</p:attrName>
                                        </p:attrNameLst>
                                      </p:cBhvr>
                                      <p:tavLst>
                                        <p:tav tm="0">
                                          <p:val>
                                            <p:fltVal val="0"/>
                                          </p:val>
                                        </p:tav>
                                        <p:tav tm="100000">
                                          <p:val>
                                            <p:strVal val="#ppt_w"/>
                                          </p:val>
                                        </p:tav>
                                      </p:tavLst>
                                    </p:anim>
                                    <p:anim calcmode="lin" valueType="num">
                                      <p:cBhvr>
                                        <p:cTn id="28" dur="500" fill="hold"/>
                                        <p:tgtEl>
                                          <p:spTgt spid="96"/>
                                        </p:tgtEl>
                                        <p:attrNameLst>
                                          <p:attrName>ppt_h</p:attrName>
                                        </p:attrNameLst>
                                      </p:cBhvr>
                                      <p:tavLst>
                                        <p:tav tm="0">
                                          <p:val>
                                            <p:fltVal val="0"/>
                                          </p:val>
                                        </p:tav>
                                        <p:tav tm="100000">
                                          <p:val>
                                            <p:strVal val="#ppt_h"/>
                                          </p:val>
                                        </p:tav>
                                      </p:tavLst>
                                    </p:anim>
                                    <p:anim calcmode="lin" valueType="num">
                                      <p:cBhvr>
                                        <p:cTn id="29" dur="500" fill="hold"/>
                                        <p:tgtEl>
                                          <p:spTgt spid="96"/>
                                        </p:tgtEl>
                                        <p:attrNameLst>
                                          <p:attrName>style.rotation</p:attrName>
                                        </p:attrNameLst>
                                      </p:cBhvr>
                                      <p:tavLst>
                                        <p:tav tm="0">
                                          <p:val>
                                            <p:fltVal val="360"/>
                                          </p:val>
                                        </p:tav>
                                        <p:tav tm="100000">
                                          <p:val>
                                            <p:fltVal val="0"/>
                                          </p:val>
                                        </p:tav>
                                      </p:tavLst>
                                    </p:anim>
                                    <p:animEffect transition="in" filter="fade">
                                      <p:cBhvr>
                                        <p:cTn id="30" dur="500"/>
                                        <p:tgtEl>
                                          <p:spTgt spid="96"/>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82">
                                            <p:txEl>
                                              <p:pRg st="0" end="0"/>
                                            </p:txEl>
                                          </p:spTgt>
                                        </p:tgtEl>
                                        <p:attrNameLst>
                                          <p:attrName>style.visibility</p:attrName>
                                        </p:attrNameLst>
                                      </p:cBhvr>
                                      <p:to>
                                        <p:strVal val="visible"/>
                                      </p:to>
                                    </p:set>
                                    <p:animEffect transition="in" filter="wipe(left)">
                                      <p:cBhvr>
                                        <p:cTn id="34" dur="500"/>
                                        <p:tgtEl>
                                          <p:spTgt spid="82">
                                            <p:txEl>
                                              <p:pRg st="0" end="0"/>
                                            </p:txEl>
                                          </p:spTgt>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1">
                                            <p:txEl>
                                              <p:pRg st="0" end="0"/>
                                            </p:txEl>
                                          </p:spTgt>
                                        </p:tgtEl>
                                        <p:attrNameLst>
                                          <p:attrName>style.visibility</p:attrName>
                                        </p:attrNameLst>
                                      </p:cBhvr>
                                      <p:to>
                                        <p:strVal val="visible"/>
                                      </p:to>
                                    </p:set>
                                    <p:animEffect transition="in" filter="fade">
                                      <p:cBhvr>
                                        <p:cTn id="38" dur="500"/>
                                        <p:tgtEl>
                                          <p:spTgt spid="81">
                                            <p:txEl>
                                              <p:pRg st="0" end="0"/>
                                            </p:txEl>
                                          </p:spTgt>
                                        </p:tgtEl>
                                      </p:cBhvr>
                                    </p:animEffect>
                                  </p:childTnLst>
                                </p:cTn>
                              </p:par>
                              <p:par>
                                <p:cTn id="39" presetID="49" presetClass="entr" presetSubtype="0" decel="10000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anim calcmode="lin" valueType="num">
                                      <p:cBhvr>
                                        <p:cTn id="41" dur="500" fill="hold"/>
                                        <p:tgtEl>
                                          <p:spTgt spid="90"/>
                                        </p:tgtEl>
                                        <p:attrNameLst>
                                          <p:attrName>ppt_w</p:attrName>
                                        </p:attrNameLst>
                                      </p:cBhvr>
                                      <p:tavLst>
                                        <p:tav tm="0">
                                          <p:val>
                                            <p:fltVal val="0"/>
                                          </p:val>
                                        </p:tav>
                                        <p:tav tm="100000">
                                          <p:val>
                                            <p:strVal val="#ppt_w"/>
                                          </p:val>
                                        </p:tav>
                                      </p:tavLst>
                                    </p:anim>
                                    <p:anim calcmode="lin" valueType="num">
                                      <p:cBhvr>
                                        <p:cTn id="42" dur="500" fill="hold"/>
                                        <p:tgtEl>
                                          <p:spTgt spid="90"/>
                                        </p:tgtEl>
                                        <p:attrNameLst>
                                          <p:attrName>ppt_h</p:attrName>
                                        </p:attrNameLst>
                                      </p:cBhvr>
                                      <p:tavLst>
                                        <p:tav tm="0">
                                          <p:val>
                                            <p:fltVal val="0"/>
                                          </p:val>
                                        </p:tav>
                                        <p:tav tm="100000">
                                          <p:val>
                                            <p:strVal val="#ppt_h"/>
                                          </p:val>
                                        </p:tav>
                                      </p:tavLst>
                                    </p:anim>
                                    <p:anim calcmode="lin" valueType="num">
                                      <p:cBhvr>
                                        <p:cTn id="43" dur="500" fill="hold"/>
                                        <p:tgtEl>
                                          <p:spTgt spid="90"/>
                                        </p:tgtEl>
                                        <p:attrNameLst>
                                          <p:attrName>style.rotation</p:attrName>
                                        </p:attrNameLst>
                                      </p:cBhvr>
                                      <p:tavLst>
                                        <p:tav tm="0">
                                          <p:val>
                                            <p:fltVal val="360"/>
                                          </p:val>
                                        </p:tav>
                                        <p:tav tm="100000">
                                          <p:val>
                                            <p:fltVal val="0"/>
                                          </p:val>
                                        </p:tav>
                                      </p:tavLst>
                                    </p:anim>
                                    <p:animEffect transition="in" filter="fade">
                                      <p:cBhvr>
                                        <p:cTn id="44" dur="500"/>
                                        <p:tgtEl>
                                          <p:spTgt spid="90"/>
                                        </p:tgtEl>
                                      </p:cBhvr>
                                    </p:animEffect>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84">
                                            <p:txEl>
                                              <p:pRg st="0" end="0"/>
                                            </p:txEl>
                                          </p:spTgt>
                                        </p:tgtEl>
                                        <p:attrNameLst>
                                          <p:attrName>style.visibility</p:attrName>
                                        </p:attrNameLst>
                                      </p:cBhvr>
                                      <p:to>
                                        <p:strVal val="visible"/>
                                      </p:to>
                                    </p:set>
                                    <p:animEffect transition="in" filter="wipe(left)">
                                      <p:cBhvr>
                                        <p:cTn id="48" dur="500"/>
                                        <p:tgtEl>
                                          <p:spTgt spid="84">
                                            <p:txEl>
                                              <p:pRg st="0" end="0"/>
                                            </p:txEl>
                                          </p:spTgt>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83">
                                            <p:txEl>
                                              <p:pRg st="0" end="0"/>
                                            </p:txEl>
                                          </p:spTgt>
                                        </p:tgtEl>
                                        <p:attrNameLst>
                                          <p:attrName>style.visibility</p:attrName>
                                        </p:attrNameLst>
                                      </p:cBhvr>
                                      <p:to>
                                        <p:strVal val="visible"/>
                                      </p:to>
                                    </p:set>
                                    <p:animEffect transition="in" filter="fade">
                                      <p:cBhvr>
                                        <p:cTn id="52" dur="500"/>
                                        <p:tgtEl>
                                          <p:spTgt spid="83">
                                            <p:txEl>
                                              <p:pRg st="0" end="0"/>
                                            </p:txEl>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animEffect transition="in" filter="wipe(down)">
                                      <p:cBhvr>
                                        <p:cTn id="55" dur="500"/>
                                        <p:tgtEl>
                                          <p:spTgt spid="103"/>
                                        </p:tgtEl>
                                      </p:cBhvr>
                                    </p:animEffect>
                                  </p:childTnLst>
                                </p:cTn>
                              </p:par>
                              <p:par>
                                <p:cTn id="56" presetID="49" presetClass="entr" presetSubtype="0" decel="100000" fill="hold" nodeType="withEffect">
                                  <p:stCondLst>
                                    <p:cond delay="0"/>
                                  </p:stCondLst>
                                  <p:childTnLst>
                                    <p:set>
                                      <p:cBhvr>
                                        <p:cTn id="57" dur="1" fill="hold">
                                          <p:stCondLst>
                                            <p:cond delay="0"/>
                                          </p:stCondLst>
                                        </p:cTn>
                                        <p:tgtEl>
                                          <p:spTgt spid="93"/>
                                        </p:tgtEl>
                                        <p:attrNameLst>
                                          <p:attrName>style.visibility</p:attrName>
                                        </p:attrNameLst>
                                      </p:cBhvr>
                                      <p:to>
                                        <p:strVal val="visible"/>
                                      </p:to>
                                    </p:set>
                                    <p:anim calcmode="lin" valueType="num">
                                      <p:cBhvr>
                                        <p:cTn id="58" dur="500" fill="hold"/>
                                        <p:tgtEl>
                                          <p:spTgt spid="93"/>
                                        </p:tgtEl>
                                        <p:attrNameLst>
                                          <p:attrName>ppt_w</p:attrName>
                                        </p:attrNameLst>
                                      </p:cBhvr>
                                      <p:tavLst>
                                        <p:tav tm="0">
                                          <p:val>
                                            <p:fltVal val="0"/>
                                          </p:val>
                                        </p:tav>
                                        <p:tav tm="100000">
                                          <p:val>
                                            <p:strVal val="#ppt_w"/>
                                          </p:val>
                                        </p:tav>
                                      </p:tavLst>
                                    </p:anim>
                                    <p:anim calcmode="lin" valueType="num">
                                      <p:cBhvr>
                                        <p:cTn id="59" dur="500" fill="hold"/>
                                        <p:tgtEl>
                                          <p:spTgt spid="93"/>
                                        </p:tgtEl>
                                        <p:attrNameLst>
                                          <p:attrName>ppt_h</p:attrName>
                                        </p:attrNameLst>
                                      </p:cBhvr>
                                      <p:tavLst>
                                        <p:tav tm="0">
                                          <p:val>
                                            <p:fltVal val="0"/>
                                          </p:val>
                                        </p:tav>
                                        <p:tav tm="100000">
                                          <p:val>
                                            <p:strVal val="#ppt_h"/>
                                          </p:val>
                                        </p:tav>
                                      </p:tavLst>
                                    </p:anim>
                                    <p:anim calcmode="lin" valueType="num">
                                      <p:cBhvr>
                                        <p:cTn id="60" dur="500" fill="hold"/>
                                        <p:tgtEl>
                                          <p:spTgt spid="93"/>
                                        </p:tgtEl>
                                        <p:attrNameLst>
                                          <p:attrName>style.rotation</p:attrName>
                                        </p:attrNameLst>
                                      </p:cBhvr>
                                      <p:tavLst>
                                        <p:tav tm="0">
                                          <p:val>
                                            <p:fltVal val="360"/>
                                          </p:val>
                                        </p:tav>
                                        <p:tav tm="100000">
                                          <p:val>
                                            <p:fltVal val="0"/>
                                          </p:val>
                                        </p:tav>
                                      </p:tavLst>
                                    </p:anim>
                                    <p:animEffect transition="in" filter="fade">
                                      <p:cBhvr>
                                        <p:cTn id="61" dur="500"/>
                                        <p:tgtEl>
                                          <p:spTgt spid="93"/>
                                        </p:tgtEl>
                                      </p:cBhvr>
                                    </p:animEffect>
                                  </p:childTnLst>
                                </p:cTn>
                              </p:par>
                            </p:childTnLst>
                          </p:cTn>
                        </p:par>
                        <p:par>
                          <p:cTn id="62" fill="hold">
                            <p:stCondLst>
                              <p:cond delay="3500"/>
                            </p:stCondLst>
                            <p:childTnLst>
                              <p:par>
                                <p:cTn id="63" presetID="22" presetClass="entr" presetSubtype="8" fill="hold" grpId="0" nodeType="afterEffect">
                                  <p:stCondLst>
                                    <p:cond delay="0"/>
                                  </p:stCondLst>
                                  <p:childTnLst>
                                    <p:set>
                                      <p:cBhvr>
                                        <p:cTn id="64" dur="1" fill="hold">
                                          <p:stCondLst>
                                            <p:cond delay="0"/>
                                          </p:stCondLst>
                                        </p:cTn>
                                        <p:tgtEl>
                                          <p:spTgt spid="86">
                                            <p:txEl>
                                              <p:pRg st="0" end="0"/>
                                            </p:txEl>
                                          </p:spTgt>
                                        </p:tgtEl>
                                        <p:attrNameLst>
                                          <p:attrName>style.visibility</p:attrName>
                                        </p:attrNameLst>
                                      </p:cBhvr>
                                      <p:to>
                                        <p:strVal val="visible"/>
                                      </p:to>
                                    </p:set>
                                    <p:animEffect transition="in" filter="wipe(left)">
                                      <p:cBhvr>
                                        <p:cTn id="65" dur="500"/>
                                        <p:tgtEl>
                                          <p:spTgt spid="86">
                                            <p:txEl>
                                              <p:pRg st="0" end="0"/>
                                            </p:txEl>
                                          </p:spTgt>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85">
                                            <p:txEl>
                                              <p:pRg st="0" end="0"/>
                                            </p:txEl>
                                          </p:spTgt>
                                        </p:tgtEl>
                                        <p:attrNameLst>
                                          <p:attrName>style.visibility</p:attrName>
                                        </p:attrNameLst>
                                      </p:cBhvr>
                                      <p:to>
                                        <p:strVal val="visible"/>
                                      </p:to>
                                    </p:set>
                                    <p:animEffect transition="in" filter="fade">
                                      <p:cBhvr>
                                        <p:cTn id="69" dur="500"/>
                                        <p:tgtEl>
                                          <p:spTgt spid="85">
                                            <p:txEl>
                                              <p:pRg st="0" end="0"/>
                                            </p:txEl>
                                          </p:spTgt>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down)">
                                      <p:cBhvr>
                                        <p:cTn id="7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build="p"/>
      <p:bldP spid="80" grpId="0" build="p"/>
      <p:bldP spid="81" grpId="0" build="p"/>
      <p:bldP spid="82" grpId="0" build="p"/>
      <p:bldP spid="83" grpId="0" build="p"/>
      <p:bldP spid="84" grpId="0" build="p"/>
      <p:bldP spid="85" grpId="0" build="p"/>
      <p:bldP spid="86" grpId="0" build="p"/>
      <p:bldP spid="100" grpId="0" animBg="1"/>
      <p:bldP spid="101" grpId="0" animBg="1"/>
      <p:bldP spid="103" grpId="0" animBg="1"/>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8B56BAA-9888-084B-91F6-6FB7F9AB0625}"/>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41C0BD1E-F668-1545-9236-E0402BA3A8EC}"/>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6" name="Rectangle 25">
              <a:extLst>
                <a:ext uri="{FF2B5EF4-FFF2-40B4-BE49-F238E27FC236}">
                  <a16:creationId xmlns:a16="http://schemas.microsoft.com/office/drawing/2014/main" id="{9A4CA415-82B9-A347-8951-44D4C7652104}"/>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7" name="Rectangle 26">
              <a:extLst>
                <a:ext uri="{FF2B5EF4-FFF2-40B4-BE49-F238E27FC236}">
                  <a16:creationId xmlns:a16="http://schemas.microsoft.com/office/drawing/2014/main" id="{BBFF8352-F5D1-3341-921C-1C0843457FE7}"/>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6B5EADF8-F172-8044-B27F-52DE692F0587}"/>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9" name="Rectangle 28">
              <a:extLst>
                <a:ext uri="{FF2B5EF4-FFF2-40B4-BE49-F238E27FC236}">
                  <a16:creationId xmlns:a16="http://schemas.microsoft.com/office/drawing/2014/main" id="{3AA8633A-63F2-0848-B3D1-7EE1B8224A4F}"/>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50" name="Rectangle 49">
            <a:extLst>
              <a:ext uri="{FF2B5EF4-FFF2-40B4-BE49-F238E27FC236}">
                <a16:creationId xmlns:a16="http://schemas.microsoft.com/office/drawing/2014/main" id="{B30C7C85-B83F-CC49-857C-9D1BFBD094FB}"/>
              </a:ext>
            </a:extLst>
          </p:cNvPr>
          <p:cNvSpPr/>
          <p:nvPr/>
        </p:nvSpPr>
        <p:spPr>
          <a:xfrm>
            <a:off x="227012" y="5288281"/>
            <a:ext cx="6092825" cy="508152"/>
          </a:xfrm>
          <a:prstGeom prst="rect">
            <a:avLst/>
          </a:prstGeom>
        </p:spPr>
        <p:txBody>
          <a:bodyPr>
            <a:spAutoFit/>
          </a:bodyPr>
          <a:lstStyle/>
          <a:p>
            <a:pPr marL="342900" marR="0" lvl="0" indent="-342900">
              <a:lnSpc>
                <a:spcPct val="200000"/>
              </a:lnSpc>
              <a:spcBef>
                <a:spcPts val="0"/>
              </a:spcBef>
              <a:spcAft>
                <a:spcPts val="0"/>
              </a:spcAft>
              <a:buFont typeface="Symbol" pitchFamily="2" charset="2"/>
              <a:buChar char=""/>
            </a:pPr>
            <a:r>
              <a:rPr lang="en-US" sz="1600" dirty="0">
                <a:solidFill>
                  <a:schemeClr val="bg1">
                    <a:lumMod val="75000"/>
                  </a:schemeClr>
                </a:solidFill>
                <a:latin typeface="Open Sans Light" panose="020B0306030504020204" pitchFamily="34" charset="0"/>
              </a:rPr>
              <a:t>Scatterplot of the relationship of price and minimum nights</a:t>
            </a:r>
          </a:p>
        </p:txBody>
      </p:sp>
      <p:sp>
        <p:nvSpPr>
          <p:cNvPr id="51" name="Rectangle 50">
            <a:extLst>
              <a:ext uri="{FF2B5EF4-FFF2-40B4-BE49-F238E27FC236}">
                <a16:creationId xmlns:a16="http://schemas.microsoft.com/office/drawing/2014/main" id="{C4DD4562-139A-F94D-BE6E-2A6EF0DC23AF}"/>
              </a:ext>
            </a:extLst>
          </p:cNvPr>
          <p:cNvSpPr/>
          <p:nvPr/>
        </p:nvSpPr>
        <p:spPr>
          <a:xfrm>
            <a:off x="6237190" y="5288281"/>
            <a:ext cx="6092825" cy="508152"/>
          </a:xfrm>
          <a:prstGeom prst="rect">
            <a:avLst/>
          </a:prstGeom>
        </p:spPr>
        <p:txBody>
          <a:bodyPr>
            <a:spAutoFit/>
          </a:bodyPr>
          <a:lstStyle/>
          <a:p>
            <a:pPr marL="342900" marR="0" lvl="0" indent="-342900">
              <a:lnSpc>
                <a:spcPct val="200000"/>
              </a:lnSpc>
              <a:spcBef>
                <a:spcPts val="0"/>
              </a:spcBef>
              <a:spcAft>
                <a:spcPts val="0"/>
              </a:spcAft>
              <a:buFont typeface="Symbol" pitchFamily="2" charset="2"/>
              <a:buChar char=""/>
            </a:pPr>
            <a:r>
              <a:rPr lang="en-US" sz="1600" dirty="0">
                <a:solidFill>
                  <a:schemeClr val="bg1">
                    <a:lumMod val="75000"/>
                  </a:schemeClr>
                </a:solidFill>
                <a:latin typeface="Open Sans Light" panose="020B0306030504020204" pitchFamily="34" charset="0"/>
              </a:rPr>
              <a:t>Scatterplot for relationship of price and number of review</a:t>
            </a:r>
          </a:p>
        </p:txBody>
      </p:sp>
      <p:pic>
        <p:nvPicPr>
          <p:cNvPr id="15" name="Picture 14">
            <a:extLst>
              <a:ext uri="{FF2B5EF4-FFF2-40B4-BE49-F238E27FC236}">
                <a16:creationId xmlns:a16="http://schemas.microsoft.com/office/drawing/2014/main" id="{3B8EA85A-D54C-3447-9341-E42F6CBE8D71}"/>
              </a:ext>
            </a:extLst>
          </p:cNvPr>
          <p:cNvPicPr/>
          <p:nvPr/>
        </p:nvPicPr>
        <p:blipFill>
          <a:blip r:embed="rId2">
            <a:extLst>
              <a:ext uri="{28A0092B-C50C-407E-A947-70E740481C1C}">
                <a14:useLocalDpi xmlns:a14="http://schemas.microsoft.com/office/drawing/2010/main" val="0"/>
              </a:ext>
            </a:extLst>
          </a:blip>
          <a:stretch>
            <a:fillRect/>
          </a:stretch>
        </p:blipFill>
        <p:spPr>
          <a:xfrm>
            <a:off x="1193195" y="1729809"/>
            <a:ext cx="4207510" cy="3188970"/>
          </a:xfrm>
          <a:prstGeom prst="rect">
            <a:avLst/>
          </a:prstGeom>
        </p:spPr>
      </p:pic>
      <p:pic>
        <p:nvPicPr>
          <p:cNvPr id="16" name="Picture 15">
            <a:extLst>
              <a:ext uri="{FF2B5EF4-FFF2-40B4-BE49-F238E27FC236}">
                <a16:creationId xmlns:a16="http://schemas.microsoft.com/office/drawing/2014/main" id="{3FD59D42-8462-EE4E-A448-075E839276EA}"/>
              </a:ext>
            </a:extLst>
          </p:cNvPr>
          <p:cNvPicPr/>
          <p:nvPr/>
        </p:nvPicPr>
        <p:blipFill>
          <a:blip r:embed="rId3">
            <a:extLst>
              <a:ext uri="{28A0092B-C50C-407E-A947-70E740481C1C}">
                <a14:useLocalDpi xmlns:a14="http://schemas.microsoft.com/office/drawing/2010/main" val="0"/>
              </a:ext>
            </a:extLst>
          </a:blip>
          <a:stretch>
            <a:fillRect/>
          </a:stretch>
        </p:blipFill>
        <p:spPr>
          <a:xfrm>
            <a:off x="6808303" y="1749482"/>
            <a:ext cx="4207510" cy="3189358"/>
          </a:xfrm>
          <a:prstGeom prst="rect">
            <a:avLst/>
          </a:prstGeom>
        </p:spPr>
      </p:pic>
      <p:sp>
        <p:nvSpPr>
          <p:cNvPr id="17" name="Title 2">
            <a:extLst>
              <a:ext uri="{FF2B5EF4-FFF2-40B4-BE49-F238E27FC236}">
                <a16:creationId xmlns:a16="http://schemas.microsoft.com/office/drawing/2014/main" id="{0C91F1B6-8E83-4F45-AEFE-9CF9CA3A69B3}"/>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18" name="Rectangle 17">
            <a:extLst>
              <a:ext uri="{FF2B5EF4-FFF2-40B4-BE49-F238E27FC236}">
                <a16:creationId xmlns:a16="http://schemas.microsoft.com/office/drawing/2014/main" id="{9340BC79-74D9-494A-8A60-EDE791581438}"/>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III. Comparation of the relationship between price, minimum night, number of reviews</a:t>
            </a:r>
          </a:p>
          <a:p>
            <a:pPr algn="ctr"/>
            <a:endParaRPr lang="en-US" sz="1600" dirty="0">
              <a:solidFill>
                <a:schemeClr val="bg1">
                  <a:lumMod val="65000"/>
                </a:schemeClr>
              </a:solidFill>
              <a:latin typeface="Open Sans Light" panose="020B0306030504020204" pitchFamily="34" charset="0"/>
            </a:endParaRPr>
          </a:p>
        </p:txBody>
      </p:sp>
      <p:sp>
        <p:nvSpPr>
          <p:cNvPr id="19" name="Rectangle 18">
            <a:extLst>
              <a:ext uri="{FF2B5EF4-FFF2-40B4-BE49-F238E27FC236}">
                <a16:creationId xmlns:a16="http://schemas.microsoft.com/office/drawing/2014/main" id="{309DC12C-9490-4749-A846-AA4CEE96C395}"/>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2 &amp; 3. Scatterplot of price to minimum nights and number of reviews</a:t>
            </a:r>
          </a:p>
          <a:p>
            <a:pPr marL="342900" lvl="0" indent="-342900" algn="ctr">
              <a:buFont typeface="+mj-lt"/>
              <a:buAutoNum type="arabicPeriod"/>
            </a:pPr>
            <a:endParaRPr lang="en-US" sz="1600" dirty="0">
              <a:solidFill>
                <a:schemeClr val="bg1">
                  <a:lumMod val="65000"/>
                </a:schemeClr>
              </a:solidFill>
              <a:latin typeface="Open Sans Light" panose="020B0306030504020204" pitchFamily="34" charset="0"/>
            </a:endParaRPr>
          </a:p>
        </p:txBody>
      </p:sp>
    </p:spTree>
    <p:extLst>
      <p:ext uri="{BB962C8B-B14F-4D97-AF65-F5344CB8AC3E}">
        <p14:creationId xmlns:p14="http://schemas.microsoft.com/office/powerpoint/2010/main" val="338647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237190" y="1752600"/>
            <a:ext cx="5188378" cy="3717517"/>
          </a:xfrm>
        </p:spPr>
        <p:txBody>
          <a:bodyPr>
            <a:noAutofit/>
          </a:bodyPr>
          <a:lstStyle/>
          <a:p>
            <a:pPr marL="0" indent="0">
              <a:buNone/>
            </a:pPr>
            <a:r>
              <a:rPr lang="en-US" sz="1800" dirty="0">
                <a:solidFill>
                  <a:schemeClr val="bg1">
                    <a:lumMod val="75000"/>
                  </a:schemeClr>
                </a:solidFill>
                <a:latin typeface="+mj-lt"/>
              </a:rPr>
              <a:t>    Applying the combination of boxplots of these three data to see their statistical number.</a:t>
            </a:r>
          </a:p>
          <a:p>
            <a:pPr marL="0" indent="0">
              <a:buNone/>
            </a:pPr>
            <a:endParaRPr lang="en-US" sz="1800" dirty="0">
              <a:solidFill>
                <a:schemeClr val="bg1">
                  <a:lumMod val="75000"/>
                </a:schemeClr>
              </a:solidFill>
              <a:latin typeface="+mj-lt"/>
            </a:endParaRPr>
          </a:p>
        </p:txBody>
      </p:sp>
      <p:pic>
        <p:nvPicPr>
          <p:cNvPr id="13" name="Picture 12">
            <a:extLst>
              <a:ext uri="{FF2B5EF4-FFF2-40B4-BE49-F238E27FC236}">
                <a16:creationId xmlns:a16="http://schemas.microsoft.com/office/drawing/2014/main" id="{16AA2939-793B-0E4E-98C8-E905132C93BC}"/>
              </a:ext>
            </a:extLst>
          </p:cNvPr>
          <p:cNvPicPr/>
          <p:nvPr/>
        </p:nvPicPr>
        <p:blipFill>
          <a:blip r:embed="rId2">
            <a:extLst>
              <a:ext uri="{28A0092B-C50C-407E-A947-70E740481C1C}">
                <a14:useLocalDpi xmlns:a14="http://schemas.microsoft.com/office/drawing/2010/main" val="0"/>
              </a:ext>
            </a:extLst>
          </a:blip>
          <a:stretch>
            <a:fillRect/>
          </a:stretch>
        </p:blipFill>
        <p:spPr>
          <a:xfrm>
            <a:off x="670957" y="1752600"/>
            <a:ext cx="5280677" cy="4002933"/>
          </a:xfrm>
          <a:prstGeom prst="rect">
            <a:avLst/>
          </a:prstGeom>
        </p:spPr>
      </p:pic>
      <p:grpSp>
        <p:nvGrpSpPr>
          <p:cNvPr id="15" name="Group 14">
            <a:extLst>
              <a:ext uri="{FF2B5EF4-FFF2-40B4-BE49-F238E27FC236}">
                <a16:creationId xmlns:a16="http://schemas.microsoft.com/office/drawing/2014/main" id="{1F694D28-3609-1B48-85C8-0B9F29B45B15}"/>
              </a:ext>
            </a:extLst>
          </p:cNvPr>
          <p:cNvGrpSpPr/>
          <p:nvPr/>
        </p:nvGrpSpPr>
        <p:grpSpPr>
          <a:xfrm rot="10800000" flipV="1">
            <a:off x="5380522" y="1080697"/>
            <a:ext cx="1427781" cy="45707"/>
            <a:chOff x="3965945" y="1385354"/>
            <a:chExt cx="4572000" cy="79107"/>
          </a:xfrm>
        </p:grpSpPr>
        <p:sp>
          <p:nvSpPr>
            <p:cNvPr id="18" name="Rectangle 17">
              <a:extLst>
                <a:ext uri="{FF2B5EF4-FFF2-40B4-BE49-F238E27FC236}">
                  <a16:creationId xmlns:a16="http://schemas.microsoft.com/office/drawing/2014/main" id="{38007DD1-04B6-3A47-BC57-84F62B932186}"/>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19" name="Rectangle 18">
              <a:extLst>
                <a:ext uri="{FF2B5EF4-FFF2-40B4-BE49-F238E27FC236}">
                  <a16:creationId xmlns:a16="http://schemas.microsoft.com/office/drawing/2014/main" id="{146656C1-4CCB-3F4A-B9E0-7B0DEBFE7AE6}"/>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7" name="Rectangle 26">
              <a:extLst>
                <a:ext uri="{FF2B5EF4-FFF2-40B4-BE49-F238E27FC236}">
                  <a16:creationId xmlns:a16="http://schemas.microsoft.com/office/drawing/2014/main" id="{63154CE5-728C-B141-8012-B924A0C34327}"/>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DDCD9323-54D4-B04E-862B-260AC5149D70}"/>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9" name="Rectangle 28">
              <a:extLst>
                <a:ext uri="{FF2B5EF4-FFF2-40B4-BE49-F238E27FC236}">
                  <a16:creationId xmlns:a16="http://schemas.microsoft.com/office/drawing/2014/main" id="{872785E7-A30B-2940-A70F-35141624271A}"/>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0" name="Title 2">
            <a:extLst>
              <a:ext uri="{FF2B5EF4-FFF2-40B4-BE49-F238E27FC236}">
                <a16:creationId xmlns:a16="http://schemas.microsoft.com/office/drawing/2014/main" id="{865D4208-9255-BC4E-B6E0-5DB5B38650EC}"/>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31" name="Rectangle 30">
            <a:extLst>
              <a:ext uri="{FF2B5EF4-FFF2-40B4-BE49-F238E27FC236}">
                <a16:creationId xmlns:a16="http://schemas.microsoft.com/office/drawing/2014/main" id="{64A16EA6-C961-C648-AAB4-BFE8F2D71428}"/>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III. Comparation of the relationship between price, minimum night, number of reviews</a:t>
            </a:r>
          </a:p>
          <a:p>
            <a:pPr algn="ctr"/>
            <a:endParaRPr lang="en-US" sz="1600" dirty="0">
              <a:solidFill>
                <a:schemeClr val="bg1">
                  <a:lumMod val="65000"/>
                </a:schemeClr>
              </a:solidFill>
              <a:latin typeface="Open Sans Light" panose="020B0306030504020204" pitchFamily="34" charset="0"/>
            </a:endParaRPr>
          </a:p>
        </p:txBody>
      </p:sp>
      <p:sp>
        <p:nvSpPr>
          <p:cNvPr id="32" name="Rectangle 31">
            <a:extLst>
              <a:ext uri="{FF2B5EF4-FFF2-40B4-BE49-F238E27FC236}">
                <a16:creationId xmlns:a16="http://schemas.microsoft.com/office/drawing/2014/main" id="{45F10376-145E-4946-9198-A280C0EF4FCE}"/>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4. Boxplots of price, minimum nights, and number of reviews</a:t>
            </a:r>
          </a:p>
          <a:p>
            <a:pPr marL="342900" lvl="0" indent="-342900" algn="ctr">
              <a:buFont typeface="+mj-lt"/>
              <a:buAutoNum type="arabicPeriod"/>
            </a:pPr>
            <a:endParaRPr lang="en-US" sz="1600" dirty="0">
              <a:solidFill>
                <a:schemeClr val="bg1">
                  <a:lumMod val="65000"/>
                </a:schemeClr>
              </a:solidFill>
              <a:latin typeface="Open Sans Light" panose="020B0306030504020204" pitchFamily="34" charset="0"/>
            </a:endParaRPr>
          </a:p>
        </p:txBody>
      </p:sp>
      <p:sp>
        <p:nvSpPr>
          <p:cNvPr id="33" name="TextBox 32">
            <a:extLst>
              <a:ext uri="{FF2B5EF4-FFF2-40B4-BE49-F238E27FC236}">
                <a16:creationId xmlns:a16="http://schemas.microsoft.com/office/drawing/2014/main" id="{01C0A25B-C469-5043-9E91-74ED4DD734BD}"/>
              </a:ext>
            </a:extLst>
          </p:cNvPr>
          <p:cNvSpPr txBox="1"/>
          <p:nvPr/>
        </p:nvSpPr>
        <p:spPr>
          <a:xfrm>
            <a:off x="685800" y="-195943"/>
            <a:ext cx="184731" cy="446276"/>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36855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a:off x="-1" y="4573062"/>
            <a:ext cx="12188825" cy="2310402"/>
          </a:xfrm>
          <a:prstGeom prst="rect">
            <a:avLst/>
          </a:prstGeom>
          <a:solidFill>
            <a:srgbClr val="26262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99" dirty="0">
              <a:solidFill>
                <a:schemeClr val="bg1">
                  <a:lumMod val="75000"/>
                </a:schemeClr>
              </a:solidFill>
            </a:endParaRPr>
          </a:p>
        </p:txBody>
      </p:sp>
      <p:grpSp>
        <p:nvGrpSpPr>
          <p:cNvPr id="9" name="Group 8">
            <a:extLst>
              <a:ext uri="{FF2B5EF4-FFF2-40B4-BE49-F238E27FC236}">
                <a16:creationId xmlns:a16="http://schemas.microsoft.com/office/drawing/2014/main" id="{2B52A5E8-A9C9-0442-AE96-A1B980906DD7}"/>
              </a:ext>
            </a:extLst>
          </p:cNvPr>
          <p:cNvGrpSpPr/>
          <p:nvPr/>
        </p:nvGrpSpPr>
        <p:grpSpPr>
          <a:xfrm>
            <a:off x="-596428" y="1514819"/>
            <a:ext cx="5113148" cy="3664696"/>
            <a:chOff x="371664" y="1195268"/>
            <a:chExt cx="5113148" cy="3664696"/>
          </a:xfrm>
        </p:grpSpPr>
        <p:grpSp>
          <p:nvGrpSpPr>
            <p:cNvPr id="5" name="Group 4">
              <a:extLst>
                <a:ext uri="{FF2B5EF4-FFF2-40B4-BE49-F238E27FC236}">
                  <a16:creationId xmlns:a16="http://schemas.microsoft.com/office/drawing/2014/main" id="{1DE3B4B6-DF6C-224A-AA1E-C73302A0A132}"/>
                </a:ext>
              </a:extLst>
            </p:cNvPr>
            <p:cNvGrpSpPr/>
            <p:nvPr/>
          </p:nvGrpSpPr>
          <p:grpSpPr>
            <a:xfrm>
              <a:off x="371664" y="1195268"/>
              <a:ext cx="5113148" cy="3664696"/>
              <a:chOff x="3534244" y="1492242"/>
              <a:chExt cx="2640885" cy="3497388"/>
            </a:xfrm>
          </p:grpSpPr>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34244" y="1492242"/>
                <a:ext cx="2640885" cy="3497388"/>
              </a:xfrm>
              <a:prstGeom prst="rect">
                <a:avLst/>
              </a:prstGeom>
            </p:spPr>
          </p:pic>
          <p:sp>
            <p:nvSpPr>
              <p:cNvPr id="96" name="Rectangle 95"/>
              <p:cNvSpPr/>
              <p:nvPr/>
            </p:nvSpPr>
            <p:spPr>
              <a:xfrm>
                <a:off x="4121715" y="1883345"/>
                <a:ext cx="1498255" cy="2537207"/>
              </a:xfrm>
              <a:prstGeom prst="rect">
                <a:avLst/>
              </a:prstGeom>
              <a:solidFill>
                <a:schemeClr val="accent1"/>
              </a:solid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299" dirty="0">
                  <a:solidFill>
                    <a:schemeClr val="bg1">
                      <a:lumMod val="75000"/>
                    </a:schemeClr>
                  </a:solidFill>
                  <a:latin typeface="Ubuntu" panose="020B0504030602030204" pitchFamily="34" charset="0"/>
                </a:endParaRPr>
              </a:p>
            </p:txBody>
          </p:sp>
        </p:grpSp>
        <p:pic>
          <p:nvPicPr>
            <p:cNvPr id="55" name="Picture 54">
              <a:extLst>
                <a:ext uri="{FF2B5EF4-FFF2-40B4-BE49-F238E27FC236}">
                  <a16:creationId xmlns:a16="http://schemas.microsoft.com/office/drawing/2014/main" id="{6D87B2A1-8E1A-2A41-9F2F-4621AFE49564}"/>
                </a:ext>
              </a:extLst>
            </p:cNvPr>
            <p:cNvPicPr/>
            <p:nvPr/>
          </p:nvPicPr>
          <p:blipFill>
            <a:blip r:embed="rId4">
              <a:extLst>
                <a:ext uri="{28A0092B-C50C-407E-A947-70E740481C1C}">
                  <a14:useLocalDpi xmlns:a14="http://schemas.microsoft.com/office/drawing/2010/main" val="0"/>
                </a:ext>
              </a:extLst>
            </a:blip>
            <a:stretch>
              <a:fillRect/>
            </a:stretch>
          </p:blipFill>
          <p:spPr>
            <a:xfrm>
              <a:off x="1515072" y="1593102"/>
              <a:ext cx="2890558" cy="2649220"/>
            </a:xfrm>
            <a:prstGeom prst="rect">
              <a:avLst/>
            </a:prstGeom>
          </p:spPr>
        </p:pic>
      </p:grpSp>
      <p:grpSp>
        <p:nvGrpSpPr>
          <p:cNvPr id="10" name="Group 9">
            <a:extLst>
              <a:ext uri="{FF2B5EF4-FFF2-40B4-BE49-F238E27FC236}">
                <a16:creationId xmlns:a16="http://schemas.microsoft.com/office/drawing/2014/main" id="{73C7EDE4-7DE6-C042-8C25-E6245E7BDEDF}"/>
              </a:ext>
            </a:extLst>
          </p:cNvPr>
          <p:cNvGrpSpPr/>
          <p:nvPr/>
        </p:nvGrpSpPr>
        <p:grpSpPr>
          <a:xfrm>
            <a:off x="2894237" y="1447800"/>
            <a:ext cx="6114794" cy="3733800"/>
            <a:chOff x="3180018" y="1066800"/>
            <a:chExt cx="6114794" cy="3733800"/>
          </a:xfrm>
        </p:grpSpPr>
        <p:grpSp>
          <p:nvGrpSpPr>
            <p:cNvPr id="6" name="Group 5">
              <a:extLst>
                <a:ext uri="{FF2B5EF4-FFF2-40B4-BE49-F238E27FC236}">
                  <a16:creationId xmlns:a16="http://schemas.microsoft.com/office/drawing/2014/main" id="{4A1E7580-3135-E042-8851-EC6372192C4A}"/>
                </a:ext>
              </a:extLst>
            </p:cNvPr>
            <p:cNvGrpSpPr/>
            <p:nvPr/>
          </p:nvGrpSpPr>
          <p:grpSpPr>
            <a:xfrm>
              <a:off x="3180018" y="1066800"/>
              <a:ext cx="6114794" cy="3733800"/>
              <a:chOff x="4548470" y="1323323"/>
              <a:chExt cx="2890558" cy="3919399"/>
            </a:xfrm>
          </p:grpSpPr>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470" y="1323323"/>
                <a:ext cx="2890558" cy="3919399"/>
              </a:xfrm>
              <a:prstGeom prst="rect">
                <a:avLst/>
              </a:prstGeom>
            </p:spPr>
          </p:pic>
          <p:sp>
            <p:nvSpPr>
              <p:cNvPr id="100" name="Rectangle 99"/>
              <p:cNvSpPr/>
              <p:nvPr/>
            </p:nvSpPr>
            <p:spPr>
              <a:xfrm>
                <a:off x="5206874" y="1776000"/>
                <a:ext cx="1639902" cy="2843358"/>
              </a:xfrm>
              <a:prstGeom prst="rect">
                <a:avLst/>
              </a:prstGeom>
              <a:solidFill>
                <a:schemeClr val="accent1"/>
              </a:solid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299" dirty="0">
                  <a:solidFill>
                    <a:schemeClr val="bg1">
                      <a:lumMod val="75000"/>
                    </a:schemeClr>
                  </a:solidFill>
                  <a:latin typeface="Ubuntu" panose="020B0504030602030204" pitchFamily="34" charset="0"/>
                </a:endParaRPr>
              </a:p>
            </p:txBody>
          </p:sp>
        </p:grpSp>
        <p:pic>
          <p:nvPicPr>
            <p:cNvPr id="58" name="Picture 57">
              <a:extLst>
                <a:ext uri="{FF2B5EF4-FFF2-40B4-BE49-F238E27FC236}">
                  <a16:creationId xmlns:a16="http://schemas.microsoft.com/office/drawing/2014/main" id="{BF7224DA-E66C-864E-8197-A3B945DCD93B}"/>
                </a:ext>
              </a:extLst>
            </p:cNvPr>
            <p:cNvPicPr/>
            <p:nvPr/>
          </p:nvPicPr>
          <p:blipFill>
            <a:blip r:embed="rId5">
              <a:extLst>
                <a:ext uri="{28A0092B-C50C-407E-A947-70E740481C1C}">
                  <a14:useLocalDpi xmlns:a14="http://schemas.microsoft.com/office/drawing/2010/main" val="0"/>
                </a:ext>
              </a:extLst>
            </a:blip>
            <a:stretch>
              <a:fillRect/>
            </a:stretch>
          </p:blipFill>
          <p:spPr>
            <a:xfrm>
              <a:off x="4511062" y="1502210"/>
              <a:ext cx="3564550" cy="2702089"/>
            </a:xfrm>
            <a:prstGeom prst="rect">
              <a:avLst/>
            </a:prstGeom>
          </p:spPr>
        </p:pic>
      </p:grpSp>
      <p:grpSp>
        <p:nvGrpSpPr>
          <p:cNvPr id="12" name="Group 11">
            <a:extLst>
              <a:ext uri="{FF2B5EF4-FFF2-40B4-BE49-F238E27FC236}">
                <a16:creationId xmlns:a16="http://schemas.microsoft.com/office/drawing/2014/main" id="{3A2947B0-07DE-8A43-ABD7-2CEDF263F22F}"/>
              </a:ext>
            </a:extLst>
          </p:cNvPr>
          <p:cNvGrpSpPr/>
          <p:nvPr/>
        </p:nvGrpSpPr>
        <p:grpSpPr>
          <a:xfrm>
            <a:off x="7266946" y="1482619"/>
            <a:ext cx="5492991" cy="3696896"/>
            <a:chOff x="7266946" y="1103704"/>
            <a:chExt cx="5492991" cy="3696896"/>
          </a:xfrm>
        </p:grpSpPr>
        <p:grpSp>
          <p:nvGrpSpPr>
            <p:cNvPr id="7" name="Group 6">
              <a:extLst>
                <a:ext uri="{FF2B5EF4-FFF2-40B4-BE49-F238E27FC236}">
                  <a16:creationId xmlns:a16="http://schemas.microsoft.com/office/drawing/2014/main" id="{7774B035-6738-024C-95DC-9E2BE40C43B9}"/>
                </a:ext>
              </a:extLst>
            </p:cNvPr>
            <p:cNvGrpSpPr/>
            <p:nvPr/>
          </p:nvGrpSpPr>
          <p:grpSpPr>
            <a:xfrm>
              <a:off x="7266946" y="1103704"/>
              <a:ext cx="5492991" cy="3696896"/>
              <a:chOff x="5890778" y="1492242"/>
              <a:chExt cx="2640885" cy="3497388"/>
            </a:xfrm>
          </p:grpSpPr>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0778" y="1492242"/>
                <a:ext cx="2640885" cy="3497388"/>
              </a:xfrm>
              <a:prstGeom prst="rect">
                <a:avLst/>
              </a:prstGeom>
            </p:spPr>
          </p:pic>
          <p:sp>
            <p:nvSpPr>
              <p:cNvPr id="93" name="Rectangle 92"/>
              <p:cNvSpPr/>
              <p:nvPr/>
            </p:nvSpPr>
            <p:spPr>
              <a:xfrm>
                <a:off x="6456950" y="1883345"/>
                <a:ext cx="1519554" cy="2537207"/>
              </a:xfrm>
              <a:prstGeom prst="rect">
                <a:avLst/>
              </a:prstGeom>
              <a:solidFill>
                <a:schemeClr val="accent1"/>
              </a:solidFill>
              <a:ln>
                <a:noFill/>
              </a:ln>
              <a:effectLst>
                <a:innerShdw blurRad="63500">
                  <a:prstClr val="black">
                    <a:alpha val="58000"/>
                  </a:prst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sz="2299" dirty="0">
                  <a:solidFill>
                    <a:schemeClr val="bg1">
                      <a:lumMod val="75000"/>
                    </a:schemeClr>
                  </a:solidFill>
                  <a:latin typeface="Ubuntu" panose="020B0504030602030204" pitchFamily="34" charset="0"/>
                </a:endParaRPr>
              </a:p>
            </p:txBody>
          </p:sp>
        </p:grpSp>
        <p:pic>
          <p:nvPicPr>
            <p:cNvPr id="60" name="Picture 59">
              <a:extLst>
                <a:ext uri="{FF2B5EF4-FFF2-40B4-BE49-F238E27FC236}">
                  <a16:creationId xmlns:a16="http://schemas.microsoft.com/office/drawing/2014/main" id="{5E42157A-EBAB-1E4A-B9EF-4F887D5A21EE}"/>
                </a:ext>
              </a:extLst>
            </p:cNvPr>
            <p:cNvPicPr/>
            <p:nvPr/>
          </p:nvPicPr>
          <p:blipFill rotWithShape="1">
            <a:blip r:embed="rId6">
              <a:extLst>
                <a:ext uri="{28A0092B-C50C-407E-A947-70E740481C1C}">
                  <a14:useLocalDpi xmlns:a14="http://schemas.microsoft.com/office/drawing/2010/main" val="0"/>
                </a:ext>
              </a:extLst>
            </a:blip>
            <a:srcRect l="6813" r="3506" b="16619"/>
            <a:stretch/>
          </p:blipFill>
          <p:spPr bwMode="auto">
            <a:xfrm>
              <a:off x="8444573" y="1524000"/>
              <a:ext cx="3212439" cy="2695803"/>
            </a:xfrm>
            <a:prstGeom prst="rect">
              <a:avLst/>
            </a:prstGeom>
            <a:ln>
              <a:noFill/>
            </a:ln>
            <a:extLst>
              <a:ext uri="{53640926-AAD7-44D8-BBD7-CCE9431645EC}">
                <a14:shadowObscured xmlns:a14="http://schemas.microsoft.com/office/drawing/2010/main"/>
              </a:ext>
            </a:extLst>
          </p:spPr>
        </p:pic>
      </p:grpSp>
      <p:grpSp>
        <p:nvGrpSpPr>
          <p:cNvPr id="116" name="Group 115"/>
          <p:cNvGrpSpPr/>
          <p:nvPr/>
        </p:nvGrpSpPr>
        <p:grpSpPr>
          <a:xfrm>
            <a:off x="541004" y="5532774"/>
            <a:ext cx="2439908" cy="734512"/>
            <a:chOff x="6627304" y="2143218"/>
            <a:chExt cx="1830896" cy="551027"/>
          </a:xfrm>
        </p:grpSpPr>
        <p:grpSp>
          <p:nvGrpSpPr>
            <p:cNvPr id="117" name="Group 116"/>
            <p:cNvGrpSpPr/>
            <p:nvPr/>
          </p:nvGrpSpPr>
          <p:grpSpPr>
            <a:xfrm>
              <a:off x="6627304" y="2166263"/>
              <a:ext cx="401025" cy="401024"/>
              <a:chOff x="6665323" y="3562825"/>
              <a:chExt cx="587140" cy="587140"/>
            </a:xfrm>
          </p:grpSpPr>
          <p:sp>
            <p:nvSpPr>
              <p:cNvPr id="119" name="Freeform 19"/>
              <p:cNvSpPr>
                <a:spLocks noEditPoints="1"/>
              </p:cNvSpPr>
              <p:nvPr/>
            </p:nvSpPr>
            <p:spPr bwMode="auto">
              <a:xfrm>
                <a:off x="6808144" y="3735126"/>
                <a:ext cx="301499" cy="242538"/>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FF0000"/>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sp>
            <p:nvSpPr>
              <p:cNvPr id="120" name="Freeform 119"/>
              <p:cNvSpPr>
                <a:spLocks noEditPoints="1"/>
              </p:cNvSpPr>
              <p:nvPr/>
            </p:nvSpPr>
            <p:spPr bwMode="auto">
              <a:xfrm>
                <a:off x="6665323"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rgbClr val="FF0000"/>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grpSp>
        <p:sp>
          <p:nvSpPr>
            <p:cNvPr id="118" name="Content Placeholder 2"/>
            <p:cNvSpPr txBox="1">
              <a:spLocks/>
            </p:cNvSpPr>
            <p:nvPr/>
          </p:nvSpPr>
          <p:spPr>
            <a:xfrm>
              <a:off x="7086300" y="2143218"/>
              <a:ext cx="1371900" cy="55102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lumMod val="75000"/>
                    </a:schemeClr>
                  </a:solidFill>
                </a:rPr>
                <a:t>Plotting the data of number of reviews in </a:t>
              </a:r>
              <a:r>
                <a:rPr lang="en-US" sz="1200" b="1" dirty="0" err="1">
                  <a:solidFill>
                    <a:schemeClr val="bg1">
                      <a:lumMod val="75000"/>
                    </a:schemeClr>
                  </a:solidFill>
                </a:rPr>
                <a:t>airbnb</a:t>
              </a:r>
              <a:r>
                <a:rPr lang="en-US" sz="1200" b="1" dirty="0">
                  <a:solidFill>
                    <a:schemeClr val="bg1">
                      <a:lumMod val="75000"/>
                    </a:schemeClr>
                  </a:solidFill>
                </a:rPr>
                <a:t> open data </a:t>
              </a:r>
            </a:p>
          </p:txBody>
        </p:sp>
      </p:grpSp>
      <p:grpSp>
        <p:nvGrpSpPr>
          <p:cNvPr id="126" name="Group 125"/>
          <p:cNvGrpSpPr/>
          <p:nvPr/>
        </p:nvGrpSpPr>
        <p:grpSpPr>
          <a:xfrm>
            <a:off x="8444573" y="5560510"/>
            <a:ext cx="2439908" cy="734512"/>
            <a:chOff x="6627304" y="3672878"/>
            <a:chExt cx="1830896" cy="551027"/>
          </a:xfrm>
        </p:grpSpPr>
        <p:grpSp>
          <p:nvGrpSpPr>
            <p:cNvPr id="127" name="Group 126"/>
            <p:cNvGrpSpPr/>
            <p:nvPr/>
          </p:nvGrpSpPr>
          <p:grpSpPr>
            <a:xfrm>
              <a:off x="6627304" y="3695926"/>
              <a:ext cx="401025" cy="401024"/>
              <a:chOff x="5607375" y="3562825"/>
              <a:chExt cx="587140" cy="587140"/>
            </a:xfrm>
          </p:grpSpPr>
          <p:sp>
            <p:nvSpPr>
              <p:cNvPr id="129" name="Freeform 15"/>
              <p:cNvSpPr>
                <a:spLocks noEditPoints="1"/>
              </p:cNvSpPr>
              <p:nvPr/>
            </p:nvSpPr>
            <p:spPr bwMode="auto">
              <a:xfrm>
                <a:off x="5746497" y="3702123"/>
                <a:ext cx="308897" cy="308544"/>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sp>
            <p:nvSpPr>
              <p:cNvPr id="130" name="Freeform 23"/>
              <p:cNvSpPr>
                <a:spLocks noEditPoints="1"/>
              </p:cNvSpPr>
              <p:nvPr/>
            </p:nvSpPr>
            <p:spPr bwMode="auto">
              <a:xfrm>
                <a:off x="5607375"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grpSp>
        <p:sp>
          <p:nvSpPr>
            <p:cNvPr id="128" name="Content Placeholder 2"/>
            <p:cNvSpPr txBox="1">
              <a:spLocks/>
            </p:cNvSpPr>
            <p:nvPr/>
          </p:nvSpPr>
          <p:spPr>
            <a:xfrm>
              <a:off x="7086300" y="3672878"/>
              <a:ext cx="1371900" cy="55102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lumMod val="75000"/>
                    </a:schemeClr>
                  </a:solidFill>
                </a:rPr>
                <a:t>Boxplot for the number of reviews</a:t>
              </a:r>
            </a:p>
            <a:p>
              <a:pPr marL="0" indent="0">
                <a:buNone/>
              </a:pPr>
              <a:endParaRPr lang="en-US" sz="1200" b="1" dirty="0">
                <a:solidFill>
                  <a:schemeClr val="bg1">
                    <a:lumMod val="75000"/>
                  </a:schemeClr>
                </a:solidFill>
              </a:endParaRPr>
            </a:p>
          </p:txBody>
        </p:sp>
      </p:grpSp>
      <p:grpSp>
        <p:nvGrpSpPr>
          <p:cNvPr id="121" name="Group 120"/>
          <p:cNvGrpSpPr/>
          <p:nvPr/>
        </p:nvGrpSpPr>
        <p:grpSpPr>
          <a:xfrm>
            <a:off x="4225281" y="5563493"/>
            <a:ext cx="2410743" cy="734512"/>
            <a:chOff x="6627304" y="2928414"/>
            <a:chExt cx="1809011" cy="551027"/>
          </a:xfrm>
        </p:grpSpPr>
        <p:grpSp>
          <p:nvGrpSpPr>
            <p:cNvPr id="122" name="Group 121"/>
            <p:cNvGrpSpPr/>
            <p:nvPr/>
          </p:nvGrpSpPr>
          <p:grpSpPr>
            <a:xfrm>
              <a:off x="6627304" y="2959325"/>
              <a:ext cx="401025" cy="401025"/>
              <a:chOff x="7740352" y="3562825"/>
              <a:chExt cx="587140" cy="587140"/>
            </a:xfrm>
          </p:grpSpPr>
          <p:sp>
            <p:nvSpPr>
              <p:cNvPr id="124" name="Freeform 23"/>
              <p:cNvSpPr>
                <a:spLocks noEditPoints="1"/>
              </p:cNvSpPr>
              <p:nvPr/>
            </p:nvSpPr>
            <p:spPr bwMode="auto">
              <a:xfrm>
                <a:off x="7740352" y="3562825"/>
                <a:ext cx="587140" cy="5871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49 h 384"/>
                  <a:gd name="T12" fmla="*/ 35 w 384"/>
                  <a:gd name="T13" fmla="*/ 192 h 384"/>
                  <a:gd name="T14" fmla="*/ 192 w 384"/>
                  <a:gd name="T15" fmla="*/ 35 h 384"/>
                  <a:gd name="T16" fmla="*/ 349 w 384"/>
                  <a:gd name="T17" fmla="*/ 192 h 384"/>
                  <a:gd name="T18" fmla="*/ 192 w 384"/>
                  <a:gd name="T19" fmla="*/ 349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49"/>
                    </a:moveTo>
                    <a:cubicBezTo>
                      <a:pt x="105" y="349"/>
                      <a:pt x="35" y="278"/>
                      <a:pt x="35" y="192"/>
                    </a:cubicBezTo>
                    <a:cubicBezTo>
                      <a:pt x="35" y="105"/>
                      <a:pt x="105" y="35"/>
                      <a:pt x="192" y="35"/>
                    </a:cubicBezTo>
                    <a:cubicBezTo>
                      <a:pt x="278" y="35"/>
                      <a:pt x="349" y="105"/>
                      <a:pt x="349" y="192"/>
                    </a:cubicBezTo>
                    <a:cubicBezTo>
                      <a:pt x="349" y="278"/>
                      <a:pt x="278" y="349"/>
                      <a:pt x="192" y="349"/>
                    </a:cubicBez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sp>
            <p:nvSpPr>
              <p:cNvPr id="125" name="Freeform 27"/>
              <p:cNvSpPr>
                <a:spLocks noEditPoints="1"/>
              </p:cNvSpPr>
              <p:nvPr/>
            </p:nvSpPr>
            <p:spPr bwMode="auto">
              <a:xfrm>
                <a:off x="7931746" y="3722078"/>
                <a:ext cx="204352" cy="268635"/>
              </a:xfrm>
              <a:custGeom>
                <a:avLst/>
                <a:gdLst>
                  <a:gd name="T0" fmla="*/ 96 w 256"/>
                  <a:gd name="T1" fmla="*/ 48 h 336"/>
                  <a:gd name="T2" fmla="*/ 48 w 256"/>
                  <a:gd name="T3" fmla="*/ 0 h 336"/>
                  <a:gd name="T4" fmla="*/ 0 w 256"/>
                  <a:gd name="T5" fmla="*/ 48 h 336"/>
                  <a:gd name="T6" fmla="*/ 29 w 256"/>
                  <a:gd name="T7" fmla="*/ 92 h 336"/>
                  <a:gd name="T8" fmla="*/ 29 w 256"/>
                  <a:gd name="T9" fmla="*/ 244 h 336"/>
                  <a:gd name="T10" fmla="*/ 0 w 256"/>
                  <a:gd name="T11" fmla="*/ 288 h 336"/>
                  <a:gd name="T12" fmla="*/ 48 w 256"/>
                  <a:gd name="T13" fmla="*/ 336 h 336"/>
                  <a:gd name="T14" fmla="*/ 96 w 256"/>
                  <a:gd name="T15" fmla="*/ 288 h 336"/>
                  <a:gd name="T16" fmla="*/ 67 w 256"/>
                  <a:gd name="T17" fmla="*/ 244 h 336"/>
                  <a:gd name="T18" fmla="*/ 67 w 256"/>
                  <a:gd name="T19" fmla="*/ 92 h 336"/>
                  <a:gd name="T20" fmla="*/ 96 w 256"/>
                  <a:gd name="T21" fmla="*/ 48 h 336"/>
                  <a:gd name="T22" fmla="*/ 75 w 256"/>
                  <a:gd name="T23" fmla="*/ 288 h 336"/>
                  <a:gd name="T24" fmla="*/ 48 w 256"/>
                  <a:gd name="T25" fmla="*/ 316 h 336"/>
                  <a:gd name="T26" fmla="*/ 20 w 256"/>
                  <a:gd name="T27" fmla="*/ 288 h 336"/>
                  <a:gd name="T28" fmla="*/ 48 w 256"/>
                  <a:gd name="T29" fmla="*/ 260 h 336"/>
                  <a:gd name="T30" fmla="*/ 75 w 256"/>
                  <a:gd name="T31" fmla="*/ 288 h 336"/>
                  <a:gd name="T32" fmla="*/ 48 w 256"/>
                  <a:gd name="T33" fmla="*/ 76 h 336"/>
                  <a:gd name="T34" fmla="*/ 20 w 256"/>
                  <a:gd name="T35" fmla="*/ 48 h 336"/>
                  <a:gd name="T36" fmla="*/ 48 w 256"/>
                  <a:gd name="T37" fmla="*/ 20 h 336"/>
                  <a:gd name="T38" fmla="*/ 75 w 256"/>
                  <a:gd name="T39" fmla="*/ 48 h 336"/>
                  <a:gd name="T40" fmla="*/ 48 w 256"/>
                  <a:gd name="T41" fmla="*/ 76 h 336"/>
                  <a:gd name="T42" fmla="*/ 227 w 256"/>
                  <a:gd name="T43" fmla="*/ 244 h 336"/>
                  <a:gd name="T44" fmla="*/ 227 w 256"/>
                  <a:gd name="T45" fmla="*/ 92 h 336"/>
                  <a:gd name="T46" fmla="*/ 256 w 256"/>
                  <a:gd name="T47" fmla="*/ 48 h 336"/>
                  <a:gd name="T48" fmla="*/ 208 w 256"/>
                  <a:gd name="T49" fmla="*/ 0 h 336"/>
                  <a:gd name="T50" fmla="*/ 160 w 256"/>
                  <a:gd name="T51" fmla="*/ 48 h 336"/>
                  <a:gd name="T52" fmla="*/ 189 w 256"/>
                  <a:gd name="T53" fmla="*/ 92 h 336"/>
                  <a:gd name="T54" fmla="*/ 189 w 256"/>
                  <a:gd name="T55" fmla="*/ 244 h 336"/>
                  <a:gd name="T56" fmla="*/ 160 w 256"/>
                  <a:gd name="T57" fmla="*/ 288 h 336"/>
                  <a:gd name="T58" fmla="*/ 208 w 256"/>
                  <a:gd name="T59" fmla="*/ 336 h 336"/>
                  <a:gd name="T60" fmla="*/ 256 w 256"/>
                  <a:gd name="T61" fmla="*/ 288 h 336"/>
                  <a:gd name="T62" fmla="*/ 227 w 256"/>
                  <a:gd name="T63" fmla="*/ 244 h 336"/>
                  <a:gd name="T64" fmla="*/ 180 w 256"/>
                  <a:gd name="T65" fmla="*/ 48 h 336"/>
                  <a:gd name="T66" fmla="*/ 208 w 256"/>
                  <a:gd name="T67" fmla="*/ 20 h 336"/>
                  <a:gd name="T68" fmla="*/ 235 w 256"/>
                  <a:gd name="T69" fmla="*/ 48 h 336"/>
                  <a:gd name="T70" fmla="*/ 208 w 256"/>
                  <a:gd name="T71" fmla="*/ 76 h 336"/>
                  <a:gd name="T72" fmla="*/ 180 w 256"/>
                  <a:gd name="T73" fmla="*/ 48 h 336"/>
                  <a:gd name="T74" fmla="*/ 208 w 256"/>
                  <a:gd name="T75" fmla="*/ 316 h 336"/>
                  <a:gd name="T76" fmla="*/ 180 w 256"/>
                  <a:gd name="T77" fmla="*/ 288 h 336"/>
                  <a:gd name="T78" fmla="*/ 208 w 256"/>
                  <a:gd name="T79" fmla="*/ 260 h 336"/>
                  <a:gd name="T80" fmla="*/ 235 w 256"/>
                  <a:gd name="T81" fmla="*/ 288 h 336"/>
                  <a:gd name="T82" fmla="*/ 208 w 256"/>
                  <a:gd name="T83" fmla="*/ 31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6" h="336">
                    <a:moveTo>
                      <a:pt x="96" y="48"/>
                    </a:moveTo>
                    <a:cubicBezTo>
                      <a:pt x="96" y="21"/>
                      <a:pt x="74" y="0"/>
                      <a:pt x="48" y="0"/>
                    </a:cubicBezTo>
                    <a:cubicBezTo>
                      <a:pt x="21" y="0"/>
                      <a:pt x="0" y="21"/>
                      <a:pt x="0" y="48"/>
                    </a:cubicBezTo>
                    <a:cubicBezTo>
                      <a:pt x="0" y="68"/>
                      <a:pt x="12" y="85"/>
                      <a:pt x="29" y="92"/>
                    </a:cubicBezTo>
                    <a:cubicBezTo>
                      <a:pt x="29" y="244"/>
                      <a:pt x="29" y="244"/>
                      <a:pt x="29" y="244"/>
                    </a:cubicBezTo>
                    <a:cubicBezTo>
                      <a:pt x="12" y="251"/>
                      <a:pt x="0" y="268"/>
                      <a:pt x="0" y="288"/>
                    </a:cubicBezTo>
                    <a:cubicBezTo>
                      <a:pt x="0" y="314"/>
                      <a:pt x="21" y="336"/>
                      <a:pt x="48" y="336"/>
                    </a:cubicBezTo>
                    <a:cubicBezTo>
                      <a:pt x="74" y="336"/>
                      <a:pt x="96" y="314"/>
                      <a:pt x="96" y="288"/>
                    </a:cubicBezTo>
                    <a:cubicBezTo>
                      <a:pt x="96" y="268"/>
                      <a:pt x="84" y="251"/>
                      <a:pt x="67" y="244"/>
                    </a:cubicBezTo>
                    <a:cubicBezTo>
                      <a:pt x="67" y="92"/>
                      <a:pt x="67" y="92"/>
                      <a:pt x="67" y="92"/>
                    </a:cubicBezTo>
                    <a:cubicBezTo>
                      <a:pt x="84" y="85"/>
                      <a:pt x="96" y="68"/>
                      <a:pt x="96" y="48"/>
                    </a:cubicBezTo>
                    <a:close/>
                    <a:moveTo>
                      <a:pt x="75" y="288"/>
                    </a:moveTo>
                    <a:cubicBezTo>
                      <a:pt x="75" y="303"/>
                      <a:pt x="63" y="316"/>
                      <a:pt x="48" y="316"/>
                    </a:cubicBezTo>
                    <a:cubicBezTo>
                      <a:pt x="32" y="316"/>
                      <a:pt x="20" y="303"/>
                      <a:pt x="20" y="288"/>
                    </a:cubicBezTo>
                    <a:cubicBezTo>
                      <a:pt x="20" y="273"/>
                      <a:pt x="32" y="260"/>
                      <a:pt x="48" y="260"/>
                    </a:cubicBezTo>
                    <a:cubicBezTo>
                      <a:pt x="63" y="260"/>
                      <a:pt x="75" y="273"/>
                      <a:pt x="75" y="288"/>
                    </a:cubicBezTo>
                    <a:close/>
                    <a:moveTo>
                      <a:pt x="48" y="76"/>
                    </a:moveTo>
                    <a:cubicBezTo>
                      <a:pt x="32" y="76"/>
                      <a:pt x="20" y="63"/>
                      <a:pt x="20" y="48"/>
                    </a:cubicBezTo>
                    <a:cubicBezTo>
                      <a:pt x="20" y="33"/>
                      <a:pt x="32" y="20"/>
                      <a:pt x="48" y="20"/>
                    </a:cubicBezTo>
                    <a:cubicBezTo>
                      <a:pt x="63" y="20"/>
                      <a:pt x="75" y="33"/>
                      <a:pt x="75" y="48"/>
                    </a:cubicBezTo>
                    <a:cubicBezTo>
                      <a:pt x="75" y="63"/>
                      <a:pt x="63" y="76"/>
                      <a:pt x="48" y="76"/>
                    </a:cubicBezTo>
                    <a:close/>
                    <a:moveTo>
                      <a:pt x="227" y="244"/>
                    </a:moveTo>
                    <a:cubicBezTo>
                      <a:pt x="227" y="92"/>
                      <a:pt x="227" y="92"/>
                      <a:pt x="227" y="92"/>
                    </a:cubicBezTo>
                    <a:cubicBezTo>
                      <a:pt x="244" y="85"/>
                      <a:pt x="256" y="68"/>
                      <a:pt x="256" y="48"/>
                    </a:cubicBezTo>
                    <a:cubicBezTo>
                      <a:pt x="256" y="21"/>
                      <a:pt x="234" y="0"/>
                      <a:pt x="208" y="0"/>
                    </a:cubicBezTo>
                    <a:cubicBezTo>
                      <a:pt x="181" y="0"/>
                      <a:pt x="160" y="21"/>
                      <a:pt x="160" y="48"/>
                    </a:cubicBezTo>
                    <a:cubicBezTo>
                      <a:pt x="160" y="68"/>
                      <a:pt x="172" y="85"/>
                      <a:pt x="189" y="92"/>
                    </a:cubicBezTo>
                    <a:cubicBezTo>
                      <a:pt x="189" y="244"/>
                      <a:pt x="189" y="244"/>
                      <a:pt x="189" y="244"/>
                    </a:cubicBezTo>
                    <a:cubicBezTo>
                      <a:pt x="172" y="251"/>
                      <a:pt x="160" y="268"/>
                      <a:pt x="160" y="288"/>
                    </a:cubicBezTo>
                    <a:cubicBezTo>
                      <a:pt x="160" y="314"/>
                      <a:pt x="181" y="336"/>
                      <a:pt x="208" y="336"/>
                    </a:cubicBezTo>
                    <a:cubicBezTo>
                      <a:pt x="234" y="336"/>
                      <a:pt x="256" y="314"/>
                      <a:pt x="256" y="288"/>
                    </a:cubicBezTo>
                    <a:cubicBezTo>
                      <a:pt x="256" y="268"/>
                      <a:pt x="244" y="251"/>
                      <a:pt x="227" y="244"/>
                    </a:cubicBezTo>
                    <a:close/>
                    <a:moveTo>
                      <a:pt x="180" y="48"/>
                    </a:moveTo>
                    <a:cubicBezTo>
                      <a:pt x="180" y="33"/>
                      <a:pt x="192" y="20"/>
                      <a:pt x="208" y="20"/>
                    </a:cubicBezTo>
                    <a:cubicBezTo>
                      <a:pt x="223" y="20"/>
                      <a:pt x="235" y="33"/>
                      <a:pt x="235" y="48"/>
                    </a:cubicBezTo>
                    <a:cubicBezTo>
                      <a:pt x="235" y="63"/>
                      <a:pt x="223" y="76"/>
                      <a:pt x="208" y="76"/>
                    </a:cubicBezTo>
                    <a:cubicBezTo>
                      <a:pt x="192" y="76"/>
                      <a:pt x="180" y="63"/>
                      <a:pt x="180" y="48"/>
                    </a:cubicBezTo>
                    <a:close/>
                    <a:moveTo>
                      <a:pt x="208" y="316"/>
                    </a:moveTo>
                    <a:cubicBezTo>
                      <a:pt x="192" y="316"/>
                      <a:pt x="180" y="303"/>
                      <a:pt x="180" y="288"/>
                    </a:cubicBezTo>
                    <a:cubicBezTo>
                      <a:pt x="180" y="273"/>
                      <a:pt x="192" y="260"/>
                      <a:pt x="208" y="260"/>
                    </a:cubicBezTo>
                    <a:cubicBezTo>
                      <a:pt x="223" y="260"/>
                      <a:pt x="235" y="273"/>
                      <a:pt x="235" y="288"/>
                    </a:cubicBezTo>
                    <a:cubicBezTo>
                      <a:pt x="235" y="303"/>
                      <a:pt x="223" y="316"/>
                      <a:pt x="208" y="316"/>
                    </a:cubicBezTo>
                    <a:close/>
                  </a:path>
                </a:pathLst>
              </a:custGeom>
              <a:solidFill>
                <a:schemeClr val="accent4"/>
              </a:solidFill>
              <a:ln>
                <a:noFill/>
              </a:ln>
            </p:spPr>
            <p:txBody>
              <a:bodyPr vert="horz" wrap="square" lIns="91416" tIns="45708" rIns="91416" bIns="45708" numCol="1" anchor="t" anchorCtr="0" compatLnSpc="1">
                <a:prstTxWarp prst="textNoShape">
                  <a:avLst/>
                </a:prstTxWarp>
              </a:bodyPr>
              <a:lstStyle/>
              <a:p>
                <a:endParaRPr lang="en-US" sz="1400" dirty="0">
                  <a:solidFill>
                    <a:schemeClr val="bg1">
                      <a:lumMod val="75000"/>
                    </a:schemeClr>
                  </a:solidFill>
                </a:endParaRPr>
              </a:p>
            </p:txBody>
          </p:sp>
        </p:grpSp>
        <p:sp>
          <p:nvSpPr>
            <p:cNvPr id="123" name="Content Placeholder 2"/>
            <p:cNvSpPr txBox="1">
              <a:spLocks/>
            </p:cNvSpPr>
            <p:nvPr/>
          </p:nvSpPr>
          <p:spPr>
            <a:xfrm>
              <a:off x="7064415" y="2928414"/>
              <a:ext cx="1371900" cy="55102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bg1">
                      <a:lumMod val="75000"/>
                    </a:schemeClr>
                  </a:solidFill>
                </a:rPr>
                <a:t>Scatterplot for the probability of each number of reviews appeared</a:t>
              </a:r>
            </a:p>
            <a:p>
              <a:pPr marL="0" indent="0">
                <a:buNone/>
              </a:pPr>
              <a:endParaRPr lang="en-US" sz="1200" b="1" dirty="0">
                <a:solidFill>
                  <a:schemeClr val="bg1">
                    <a:lumMod val="75000"/>
                  </a:schemeClr>
                </a:solidFill>
              </a:endParaRPr>
            </a:p>
          </p:txBody>
        </p:sp>
      </p:grpSp>
      <p:grpSp>
        <p:nvGrpSpPr>
          <p:cNvPr id="63" name="Group 62">
            <a:extLst>
              <a:ext uri="{FF2B5EF4-FFF2-40B4-BE49-F238E27FC236}">
                <a16:creationId xmlns:a16="http://schemas.microsoft.com/office/drawing/2014/main" id="{4092D9C0-EB21-BE45-90DC-1AE3F2E382D4}"/>
              </a:ext>
            </a:extLst>
          </p:cNvPr>
          <p:cNvGrpSpPr/>
          <p:nvPr/>
        </p:nvGrpSpPr>
        <p:grpSpPr>
          <a:xfrm rot="10800000" flipV="1">
            <a:off x="5380522" y="1080697"/>
            <a:ext cx="1427781" cy="45707"/>
            <a:chOff x="3965945" y="1385354"/>
            <a:chExt cx="4572000" cy="79107"/>
          </a:xfrm>
        </p:grpSpPr>
        <p:sp>
          <p:nvSpPr>
            <p:cNvPr id="64" name="Rectangle 63">
              <a:extLst>
                <a:ext uri="{FF2B5EF4-FFF2-40B4-BE49-F238E27FC236}">
                  <a16:creationId xmlns:a16="http://schemas.microsoft.com/office/drawing/2014/main" id="{A3B51FF4-AF08-E446-9992-B6D4ED171C1B}"/>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65" name="Rectangle 64">
              <a:extLst>
                <a:ext uri="{FF2B5EF4-FFF2-40B4-BE49-F238E27FC236}">
                  <a16:creationId xmlns:a16="http://schemas.microsoft.com/office/drawing/2014/main" id="{85BDD0C0-6621-9340-99CD-81317870E974}"/>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66" name="Rectangle 65">
              <a:extLst>
                <a:ext uri="{FF2B5EF4-FFF2-40B4-BE49-F238E27FC236}">
                  <a16:creationId xmlns:a16="http://schemas.microsoft.com/office/drawing/2014/main" id="{EEE52F84-12C0-324D-958E-6F73D799544E}"/>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67" name="Rectangle 66">
              <a:extLst>
                <a:ext uri="{FF2B5EF4-FFF2-40B4-BE49-F238E27FC236}">
                  <a16:creationId xmlns:a16="http://schemas.microsoft.com/office/drawing/2014/main" id="{5123C96C-DBE0-DA4A-9233-927DEC149032}"/>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68" name="Rectangle 67">
              <a:extLst>
                <a:ext uri="{FF2B5EF4-FFF2-40B4-BE49-F238E27FC236}">
                  <a16:creationId xmlns:a16="http://schemas.microsoft.com/office/drawing/2014/main" id="{FF456F4B-E787-2B4A-9D94-14C9510DB770}"/>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69" name="Title 2">
            <a:extLst>
              <a:ext uri="{FF2B5EF4-FFF2-40B4-BE49-F238E27FC236}">
                <a16:creationId xmlns:a16="http://schemas.microsoft.com/office/drawing/2014/main" id="{95CCB9C8-C770-934C-B6AB-FE54C84BD83C}"/>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70" name="Rectangle 69">
            <a:extLst>
              <a:ext uri="{FF2B5EF4-FFF2-40B4-BE49-F238E27FC236}">
                <a16:creationId xmlns:a16="http://schemas.microsoft.com/office/drawing/2014/main" id="{41D64A95-21A3-DE4B-BC38-5B21E75A04B6}"/>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IV. Distribution Analysis</a:t>
            </a:r>
          </a:p>
          <a:p>
            <a:pPr algn="ctr"/>
            <a:endParaRPr lang="en-US" sz="1600" dirty="0">
              <a:solidFill>
                <a:schemeClr val="bg1">
                  <a:lumMod val="65000"/>
                </a:schemeClr>
              </a:solidFill>
              <a:latin typeface="Open Sans Light" panose="020B0306030504020204" pitchFamily="34" charset="0"/>
            </a:endParaRPr>
          </a:p>
        </p:txBody>
      </p:sp>
      <p:sp>
        <p:nvSpPr>
          <p:cNvPr id="71" name="Rectangle 70">
            <a:extLst>
              <a:ext uri="{FF2B5EF4-FFF2-40B4-BE49-F238E27FC236}">
                <a16:creationId xmlns:a16="http://schemas.microsoft.com/office/drawing/2014/main" id="{5BD3BF9F-462B-2B45-B2A2-91152FB8A562}"/>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1 &amp; 2 &amp; 3. Plotting for number of reviews</a:t>
            </a:r>
          </a:p>
          <a:p>
            <a:pPr marL="342900" lvl="0" indent="-342900" algn="ctr">
              <a:buFont typeface="+mj-lt"/>
              <a:buAutoNum type="arabicPeriod"/>
            </a:pPr>
            <a:endParaRPr lang="en-US" sz="1600" dirty="0">
              <a:solidFill>
                <a:schemeClr val="bg1">
                  <a:lumMod val="65000"/>
                </a:schemeClr>
              </a:solidFill>
              <a:latin typeface="Open Sans Light" panose="020B0306030504020204" pitchFamily="34" charset="0"/>
            </a:endParaRPr>
          </a:p>
        </p:txBody>
      </p:sp>
    </p:spTree>
    <p:extLst>
      <p:ext uri="{BB962C8B-B14F-4D97-AF65-F5344CB8AC3E}">
        <p14:creationId xmlns:p14="http://schemas.microsoft.com/office/powerpoint/2010/main" val="2735215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5" name="TextBox 4">
            <a:extLst>
              <a:ext uri="{FF2B5EF4-FFF2-40B4-BE49-F238E27FC236}">
                <a16:creationId xmlns:a16="http://schemas.microsoft.com/office/drawing/2014/main" id="{931915F9-7403-7C41-A49A-D329BEC2172F}"/>
              </a:ext>
            </a:extLst>
          </p:cNvPr>
          <p:cNvSpPr txBox="1"/>
          <p:nvPr/>
        </p:nvSpPr>
        <p:spPr>
          <a:xfrm>
            <a:off x="3372910" y="3614603"/>
            <a:ext cx="7219635" cy="692497"/>
          </a:xfrm>
          <a:prstGeom prst="rect">
            <a:avLst/>
          </a:prstGeom>
          <a:noFill/>
        </p:spPr>
        <p:txBody>
          <a:bodyPr wrap="square" rtlCol="0">
            <a:spAutoFit/>
          </a:bodyPr>
          <a:lstStyle/>
          <a:p>
            <a:r>
              <a:rPr lang="en-US" dirty="0"/>
              <a:t>    </a:t>
            </a:r>
            <a:r>
              <a:rPr lang="en-US" sz="1600" dirty="0">
                <a:solidFill>
                  <a:schemeClr val="bg1">
                    <a:lumMod val="65000"/>
                  </a:schemeClr>
                </a:solidFill>
                <a:latin typeface="Open Sans Light" panose="020B0306030504020204" pitchFamily="34" charset="0"/>
              </a:rPr>
              <a:t>This is the six statistical number and standard deviation of </a:t>
            </a:r>
            <a:r>
              <a:rPr lang="en-US" sz="1600" dirty="0" err="1">
                <a:solidFill>
                  <a:schemeClr val="bg1">
                    <a:lumMod val="65000"/>
                  </a:schemeClr>
                </a:solidFill>
                <a:latin typeface="Open Sans Light" panose="020B0306030504020204" pitchFamily="34" charset="0"/>
              </a:rPr>
              <a:t>number_of_reviews</a:t>
            </a:r>
            <a:r>
              <a:rPr lang="en-US" sz="1600" dirty="0">
                <a:solidFill>
                  <a:schemeClr val="bg1">
                    <a:lumMod val="65000"/>
                  </a:schemeClr>
                </a:solidFill>
                <a:latin typeface="Open Sans Light" panose="020B0306030504020204" pitchFamily="34" charset="0"/>
              </a:rPr>
              <a:t> by using summary() and </a:t>
            </a:r>
            <a:r>
              <a:rPr lang="en-US" sz="1600" dirty="0" err="1">
                <a:solidFill>
                  <a:schemeClr val="bg1">
                    <a:lumMod val="65000"/>
                  </a:schemeClr>
                </a:solidFill>
                <a:latin typeface="Open Sans Light" panose="020B0306030504020204" pitchFamily="34" charset="0"/>
              </a:rPr>
              <a:t>sd</a:t>
            </a:r>
            <a:r>
              <a:rPr lang="en-US" sz="1600" dirty="0">
                <a:solidFill>
                  <a:schemeClr val="bg1">
                    <a:lumMod val="65000"/>
                  </a:schemeClr>
                </a:solidFill>
                <a:latin typeface="Open Sans Light" panose="020B0306030504020204" pitchFamily="34" charset="0"/>
              </a:rPr>
              <a:t>() functions.</a:t>
            </a:r>
          </a:p>
        </p:txBody>
      </p:sp>
      <p:sp>
        <p:nvSpPr>
          <p:cNvPr id="13" name="Title 2">
            <a:extLst>
              <a:ext uri="{FF2B5EF4-FFF2-40B4-BE49-F238E27FC236}">
                <a16:creationId xmlns:a16="http://schemas.microsoft.com/office/drawing/2014/main" id="{DF8D4DE8-5F20-0B4C-9485-39B5BDFB12D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6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14" name="Rectangle 13">
            <a:extLst>
              <a:ext uri="{FF2B5EF4-FFF2-40B4-BE49-F238E27FC236}">
                <a16:creationId xmlns:a16="http://schemas.microsoft.com/office/drawing/2014/main" id="{266C5143-1F25-3D42-A9DE-62CDDD57DFCE}"/>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IV. Distribution Analysis</a:t>
            </a:r>
          </a:p>
          <a:p>
            <a:pPr algn="ctr"/>
            <a:endParaRPr lang="en-US" sz="1600" dirty="0">
              <a:solidFill>
                <a:schemeClr val="bg1">
                  <a:lumMod val="65000"/>
                </a:schemeClr>
              </a:solidFill>
              <a:latin typeface="Open Sans Light" panose="020B0306030504020204" pitchFamily="34" charset="0"/>
            </a:endParaRPr>
          </a:p>
        </p:txBody>
      </p:sp>
      <p:sp>
        <p:nvSpPr>
          <p:cNvPr id="15" name="Rectangle 14">
            <a:extLst>
              <a:ext uri="{FF2B5EF4-FFF2-40B4-BE49-F238E27FC236}">
                <a16:creationId xmlns:a16="http://schemas.microsoft.com/office/drawing/2014/main" id="{7C439279-B1A5-C943-9A43-E930392D5BDF}"/>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lumMod val="65000"/>
                  </a:schemeClr>
                </a:solidFill>
                <a:latin typeface="Open Sans Light" panose="020B0306030504020204" pitchFamily="34" charset="0"/>
              </a:rPr>
              <a:t>4. Summary of the number of reviews and its standard deviation</a:t>
            </a:r>
          </a:p>
          <a:p>
            <a:pPr marL="342900" lvl="0" indent="-342900" algn="ctr">
              <a:buFont typeface="+mj-lt"/>
              <a:buAutoNum type="arabicPeriod"/>
            </a:pPr>
            <a:endParaRPr lang="en-US" sz="1600" dirty="0">
              <a:solidFill>
                <a:schemeClr val="bg1">
                  <a:lumMod val="65000"/>
                </a:schemeClr>
              </a:solidFill>
              <a:latin typeface="Open Sans Light" panose="020B0306030504020204" pitchFamily="34" charset="0"/>
            </a:endParaRPr>
          </a:p>
        </p:txBody>
      </p:sp>
      <p:pic>
        <p:nvPicPr>
          <p:cNvPr id="16" name="Picture 15">
            <a:extLst>
              <a:ext uri="{FF2B5EF4-FFF2-40B4-BE49-F238E27FC236}">
                <a16:creationId xmlns:a16="http://schemas.microsoft.com/office/drawing/2014/main" id="{003FC0C8-CD4D-3942-A008-9A4280D8AF13}"/>
              </a:ext>
            </a:extLst>
          </p:cNvPr>
          <p:cNvPicPr/>
          <p:nvPr/>
        </p:nvPicPr>
        <p:blipFill>
          <a:blip r:embed="rId3"/>
          <a:stretch>
            <a:fillRect/>
          </a:stretch>
        </p:blipFill>
        <p:spPr>
          <a:xfrm>
            <a:off x="3372910" y="1950894"/>
            <a:ext cx="5443003" cy="1281891"/>
          </a:xfrm>
          <a:prstGeom prst="rect">
            <a:avLst/>
          </a:prstGeom>
        </p:spPr>
      </p:pic>
    </p:spTree>
    <p:extLst>
      <p:ext uri="{BB962C8B-B14F-4D97-AF65-F5344CB8AC3E}">
        <p14:creationId xmlns:p14="http://schemas.microsoft.com/office/powerpoint/2010/main" val="965730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26664" y="1295400"/>
            <a:ext cx="10501748" cy="4550335"/>
          </a:xfrm>
          <a:prstGeom prst="rect">
            <a:avLst/>
          </a:prstGeom>
        </p:spPr>
        <p:txBody>
          <a:bodyPr wrap="square" lIns="117208" tIns="58604" rIns="117208" bIns="58604">
            <a:spAutoFit/>
          </a:bodyPr>
          <a:lstStyle/>
          <a:p>
            <a:r>
              <a:rPr lang="en-US" sz="1600" dirty="0">
                <a:solidFill>
                  <a:schemeClr val="bg1"/>
                </a:solidFill>
              </a:rPr>
              <a:t>    The major columns used in this project is the “</a:t>
            </a:r>
            <a:r>
              <a:rPr lang="en-US" sz="1600" dirty="0" err="1">
                <a:solidFill>
                  <a:schemeClr val="bg1"/>
                </a:solidFill>
              </a:rPr>
              <a:t>neighborhood_group</a:t>
            </a:r>
            <a:r>
              <a:rPr lang="en-US" sz="1600">
                <a:solidFill>
                  <a:schemeClr val="bg1"/>
                </a:solidFill>
              </a:rPr>
              <a:t>”, “price”, and “number of reviews”. And the goal of this project is exploring three information, three relationships and sampling for the data. Three information that want to be obtained is:</a:t>
            </a:r>
          </a:p>
          <a:p>
            <a:pPr lvl="0"/>
            <a:r>
              <a:rPr lang="en-US" sz="1600">
                <a:solidFill>
                  <a:schemeClr val="bg1"/>
                </a:solidFill>
              </a:rPr>
              <a:t>1. How many airbnbs in each borough, which has the most and which has the least?</a:t>
            </a:r>
          </a:p>
          <a:p>
            <a:pPr lvl="0"/>
            <a:r>
              <a:rPr lang="en-US" sz="1600">
                <a:solidFill>
                  <a:schemeClr val="bg1"/>
                </a:solidFill>
              </a:rPr>
              <a:t>2. Which borough has the highest price and which has the lowest?</a:t>
            </a:r>
          </a:p>
          <a:p>
            <a:pPr lvl="0"/>
            <a:r>
              <a:rPr lang="en-US" sz="1600">
                <a:solidFill>
                  <a:schemeClr val="bg1"/>
                </a:solidFill>
              </a:rPr>
              <a:t>3. What are their proportions?</a:t>
            </a:r>
          </a:p>
          <a:p>
            <a:pPr lvl="0"/>
            <a:endParaRPr lang="en-US" sz="1600">
              <a:solidFill>
                <a:schemeClr val="bg1"/>
              </a:solidFill>
            </a:endParaRPr>
          </a:p>
          <a:p>
            <a:r>
              <a:rPr lang="en-US" sz="1600">
                <a:solidFill>
                  <a:schemeClr val="bg1"/>
                </a:solidFill>
              </a:rPr>
              <a:t>The three relationships that this project want to explore is:</a:t>
            </a:r>
          </a:p>
          <a:p>
            <a:pPr lvl="0"/>
            <a:r>
              <a:rPr lang="en-US" sz="1600">
                <a:solidFill>
                  <a:schemeClr val="bg1"/>
                </a:solidFill>
              </a:rPr>
              <a:t>1. The relationship between price and location.</a:t>
            </a:r>
          </a:p>
          <a:p>
            <a:pPr lvl="0"/>
            <a:r>
              <a:rPr lang="en-US" sz="1600">
                <a:solidFill>
                  <a:schemeClr val="bg1"/>
                </a:solidFill>
              </a:rPr>
              <a:t>2. The relationship between price and minimum nights</a:t>
            </a:r>
          </a:p>
          <a:p>
            <a:pPr lvl="0"/>
            <a:r>
              <a:rPr lang="en-US" sz="1600">
                <a:solidFill>
                  <a:schemeClr val="bg1"/>
                </a:solidFill>
              </a:rPr>
              <a:t>3. The relationship between price and its location. </a:t>
            </a:r>
          </a:p>
          <a:p>
            <a:pPr lvl="0"/>
            <a:endParaRPr lang="en-US" sz="1600">
              <a:solidFill>
                <a:schemeClr val="bg1"/>
              </a:solidFill>
            </a:endParaRPr>
          </a:p>
          <a:p>
            <a:r>
              <a:rPr lang="en-US" sz="1600">
                <a:solidFill>
                  <a:schemeClr val="bg1"/>
                </a:solidFill>
              </a:rPr>
              <a:t>    Three information exploration will use statistic calculation, probability functions to gain the result. Three relationships will use probability density function (PDF), cumulative density function (CDF), distribution analysis, and central limit theorem (CLT) to concern these relationships. Finally, the application of sampling on Airbnb open data will use sample random sampling, systematic sampling, inclusion probability and strata to show the result.</a:t>
            </a:r>
          </a:p>
          <a:p>
            <a:endParaRPr lang="en-US" sz="1600" i="1">
              <a:solidFill>
                <a:schemeClr val="bg1"/>
              </a:solidFill>
            </a:endParaRPr>
          </a:p>
          <a:p>
            <a:r>
              <a:rPr lang="en-US" sz="1600" i="1">
                <a:solidFill>
                  <a:schemeClr val="bg1"/>
                </a:solidFill>
              </a:rPr>
              <a:t>Keywords: Statistic functions, Plotting, RStudio, PDF, CDF, sampling, CLT</a:t>
            </a:r>
            <a:endParaRPr lang="en-US" sz="1600">
              <a:solidFill>
                <a:schemeClr val="bg1"/>
              </a:solidFill>
            </a:endParaRPr>
          </a:p>
        </p:txBody>
      </p:sp>
      <p:sp>
        <p:nvSpPr>
          <p:cNvPr id="7" name="TextBox 6"/>
          <p:cNvSpPr txBox="1"/>
          <p:nvPr/>
        </p:nvSpPr>
        <p:spPr>
          <a:xfrm>
            <a:off x="926664" y="441360"/>
            <a:ext cx="1738747" cy="549240"/>
          </a:xfrm>
          <a:prstGeom prst="rect">
            <a:avLst/>
          </a:prstGeom>
          <a:noFill/>
        </p:spPr>
        <p:txBody>
          <a:bodyPr wrap="square" lIns="117208" tIns="58604" rIns="117208" bIns="58604" rtlCol="0">
            <a:spAutoFit/>
          </a:bodyPr>
          <a:lstStyle/>
          <a:p>
            <a:r>
              <a:rPr lang="en-US" sz="2800">
                <a:solidFill>
                  <a:schemeClr val="bg1">
                    <a:lumMod val="75000"/>
                  </a:schemeClr>
                </a:solidFill>
                <a:latin typeface="Open Sans Extrabold" pitchFamily="34" charset="0"/>
                <a:ea typeface="Open Sans Extrabold" pitchFamily="34" charset="0"/>
                <a:cs typeface="Open Sans Extrabold" pitchFamily="34" charset="0"/>
              </a:rPr>
              <a:t>Abstract</a:t>
            </a:r>
            <a:endParaRPr lang="en-US" sz="2800" b="1">
              <a:solidFill>
                <a:schemeClr val="bg1">
                  <a:lumMod val="75000"/>
                </a:schemeClr>
              </a:solidFill>
              <a:latin typeface="Open Sans Extrabold" pitchFamily="34" charset="0"/>
              <a:ea typeface="Open Sans Extrabold" pitchFamily="34" charset="0"/>
              <a:cs typeface="Open Sans Extrabold" pitchFamily="34" charset="0"/>
            </a:endParaRPr>
          </a:p>
        </p:txBody>
      </p:sp>
      <p:grpSp>
        <p:nvGrpSpPr>
          <p:cNvPr id="24" name="Group 23"/>
          <p:cNvGrpSpPr/>
          <p:nvPr/>
        </p:nvGrpSpPr>
        <p:grpSpPr>
          <a:xfrm>
            <a:off x="1051359" y="1009717"/>
            <a:ext cx="3367261" cy="45720"/>
            <a:chOff x="3965945" y="1385354"/>
            <a:chExt cx="4572000" cy="79107"/>
          </a:xfrm>
        </p:grpSpPr>
        <p:sp>
          <p:nvSpPr>
            <p:cNvPr id="25" name="Rectangle 24"/>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p:cNvSpPr/>
            <p:nvPr/>
          </p:nvSpPr>
          <p:spPr>
            <a:xfrm>
              <a:off x="6709145" y="1385354"/>
              <a:ext cx="914400" cy="7910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txBox="1">
            <a:spLocks/>
          </p:cNvSpPr>
          <p:nvPr/>
        </p:nvSpPr>
        <p:spPr>
          <a:xfrm>
            <a:off x="6523570" y="2112719"/>
            <a:ext cx="4434391" cy="74138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8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Inference</a:t>
            </a:r>
            <a:endParaRPr lang="id-ID" sz="1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200" dirty="0">
                <a:solidFill>
                  <a:schemeClr val="bg1"/>
                </a:solidFill>
              </a:rPr>
              <a:t>    More probabilities concentrated on [0,300], and the density is increasing from 0 to 600. As a result, an </a:t>
            </a:r>
            <a:r>
              <a:rPr lang="en-US" sz="1200" dirty="0" err="1">
                <a:solidFill>
                  <a:schemeClr val="bg1"/>
                </a:solidFill>
              </a:rPr>
              <a:t>airbnb</a:t>
            </a:r>
            <a:r>
              <a:rPr lang="en-US" sz="1200" dirty="0">
                <a:solidFill>
                  <a:schemeClr val="bg1"/>
                </a:solidFill>
              </a:rPr>
              <a:t> has a higher probability to receive fewer reviews. </a:t>
            </a:r>
          </a:p>
        </p:txBody>
      </p:sp>
      <p:sp>
        <p:nvSpPr>
          <p:cNvPr id="62" name="Content Placeholder 2"/>
          <p:cNvSpPr txBox="1">
            <a:spLocks/>
          </p:cNvSpPr>
          <p:nvPr/>
        </p:nvSpPr>
        <p:spPr>
          <a:xfrm>
            <a:off x="6566445" y="3143827"/>
            <a:ext cx="4510602" cy="1400040"/>
          </a:xfrm>
          <a:prstGeom prst="rect">
            <a:avLst/>
          </a:prstGeom>
          <a:noFill/>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FF0000"/>
              </a:buClr>
              <a:buFont typeface="Wingdings" panose="05000000000000000000" pitchFamily="2" charset="2"/>
              <a:buChar char="Ø"/>
            </a:pPr>
            <a:r>
              <a:rPr lang="en-US" sz="1100" dirty="0">
                <a:solidFill>
                  <a:schemeClr val="bg1"/>
                </a:solidFill>
              </a:rPr>
              <a:t>Probability density is decreasing.</a:t>
            </a:r>
          </a:p>
          <a:p>
            <a:pPr>
              <a:lnSpc>
                <a:spcPct val="150000"/>
              </a:lnSpc>
              <a:buClr>
                <a:srgbClr val="FF0000"/>
              </a:buClr>
              <a:buFont typeface="Wingdings" panose="05000000000000000000" pitchFamily="2" charset="2"/>
              <a:buChar char="Ø"/>
            </a:pPr>
            <a:r>
              <a:rPr lang="en-US" sz="1100" dirty="0">
                <a:solidFill>
                  <a:schemeClr val="bg1"/>
                </a:solidFill>
              </a:rPr>
              <a:t>Less possible to get more reviews.</a:t>
            </a:r>
          </a:p>
          <a:p>
            <a:pPr>
              <a:lnSpc>
                <a:spcPct val="150000"/>
              </a:lnSpc>
              <a:buClr>
                <a:srgbClr val="FF0000"/>
              </a:buClr>
              <a:buFont typeface="Wingdings" panose="05000000000000000000" pitchFamily="2" charset="2"/>
              <a:buChar char="Ø"/>
            </a:pPr>
            <a:r>
              <a:rPr lang="en-US" sz="1100" dirty="0">
                <a:solidFill>
                  <a:schemeClr val="bg1"/>
                </a:solidFill>
              </a:rPr>
              <a:t>higher probability to receive fewer reviews. </a:t>
            </a:r>
          </a:p>
        </p:txBody>
      </p:sp>
      <p:pic>
        <p:nvPicPr>
          <p:cNvPr id="34" name="Picture 33">
            <a:extLst>
              <a:ext uri="{FF2B5EF4-FFF2-40B4-BE49-F238E27FC236}">
                <a16:creationId xmlns:a16="http://schemas.microsoft.com/office/drawing/2014/main" id="{F0C56652-9D1B-464A-8AF8-8D0FEE09027E}"/>
              </a:ext>
            </a:extLst>
          </p:cNvPr>
          <p:cNvPicPr/>
          <p:nvPr/>
        </p:nvPicPr>
        <p:blipFill rotWithShape="1">
          <a:blip r:embed="rId3">
            <a:extLst>
              <a:ext uri="{28A0092B-C50C-407E-A947-70E740481C1C}">
                <a14:useLocalDpi xmlns:a14="http://schemas.microsoft.com/office/drawing/2010/main" val="0"/>
              </a:ext>
            </a:extLst>
          </a:blip>
          <a:srcRect t="5862" b="3648"/>
          <a:stretch/>
        </p:blipFill>
        <p:spPr bwMode="auto">
          <a:xfrm>
            <a:off x="1993773" y="2046747"/>
            <a:ext cx="3386749" cy="2497120"/>
          </a:xfrm>
          <a:prstGeom prst="rect">
            <a:avLst/>
          </a:prstGeom>
          <a:ln>
            <a:noFill/>
          </a:ln>
          <a:extLst>
            <a:ext uri="{53640926-AAD7-44D8-BBD7-CCE9431645EC}">
              <a14:shadowObscured xmlns:a14="http://schemas.microsoft.com/office/drawing/2010/main"/>
            </a:ext>
          </a:extLst>
        </p:spPr>
      </p:pic>
      <p:grpSp>
        <p:nvGrpSpPr>
          <p:cNvPr id="35" name="Group 34">
            <a:extLst>
              <a:ext uri="{FF2B5EF4-FFF2-40B4-BE49-F238E27FC236}">
                <a16:creationId xmlns:a16="http://schemas.microsoft.com/office/drawing/2014/main" id="{6A14F77A-8513-624D-8CD8-A59115EC4A89}"/>
              </a:ext>
            </a:extLst>
          </p:cNvPr>
          <p:cNvGrpSpPr/>
          <p:nvPr/>
        </p:nvGrpSpPr>
        <p:grpSpPr>
          <a:xfrm rot="10800000" flipV="1">
            <a:off x="5380522" y="1080697"/>
            <a:ext cx="1427781" cy="45707"/>
            <a:chOff x="3965945" y="1385354"/>
            <a:chExt cx="4572000" cy="79107"/>
          </a:xfrm>
        </p:grpSpPr>
        <p:sp>
          <p:nvSpPr>
            <p:cNvPr id="36" name="Rectangle 35">
              <a:extLst>
                <a:ext uri="{FF2B5EF4-FFF2-40B4-BE49-F238E27FC236}">
                  <a16:creationId xmlns:a16="http://schemas.microsoft.com/office/drawing/2014/main" id="{30DEA9FF-7975-CC4C-AAE4-1E75ADEEFBDD}"/>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7" name="Rectangle 36">
              <a:extLst>
                <a:ext uri="{FF2B5EF4-FFF2-40B4-BE49-F238E27FC236}">
                  <a16:creationId xmlns:a16="http://schemas.microsoft.com/office/drawing/2014/main" id="{479A117F-70B1-8A47-9A2B-5242EEF64ED2}"/>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8" name="Rectangle 37">
              <a:extLst>
                <a:ext uri="{FF2B5EF4-FFF2-40B4-BE49-F238E27FC236}">
                  <a16:creationId xmlns:a16="http://schemas.microsoft.com/office/drawing/2014/main" id="{D95C1491-880B-5D4B-863C-EEE7DD8C8506}"/>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9" name="Rectangle 38">
              <a:extLst>
                <a:ext uri="{FF2B5EF4-FFF2-40B4-BE49-F238E27FC236}">
                  <a16:creationId xmlns:a16="http://schemas.microsoft.com/office/drawing/2014/main" id="{DD243E4E-1330-DF44-A0E2-534483A5683F}"/>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40" name="Rectangle 39">
              <a:extLst>
                <a:ext uri="{FF2B5EF4-FFF2-40B4-BE49-F238E27FC236}">
                  <a16:creationId xmlns:a16="http://schemas.microsoft.com/office/drawing/2014/main" id="{0376872F-8701-2D42-9EAA-99925E21CDD5}"/>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grpSp>
      <p:sp>
        <p:nvSpPr>
          <p:cNvPr id="41" name="Title 2">
            <a:extLst>
              <a:ext uri="{FF2B5EF4-FFF2-40B4-BE49-F238E27FC236}">
                <a16:creationId xmlns:a16="http://schemas.microsoft.com/office/drawing/2014/main" id="{023769AF-4323-1748-B9B7-278B9EB965B2}"/>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2" name="Rectangle 41">
            <a:extLst>
              <a:ext uri="{FF2B5EF4-FFF2-40B4-BE49-F238E27FC236}">
                <a16:creationId xmlns:a16="http://schemas.microsoft.com/office/drawing/2014/main" id="{0355B553-7BD0-324F-B9C5-4A618590D230}"/>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solidFill>
                <a:latin typeface="Open Sans Light" panose="020B0306030504020204" pitchFamily="34" charset="0"/>
              </a:rPr>
              <a:t>IV. Distribution Analysis</a:t>
            </a:r>
          </a:p>
          <a:p>
            <a:pPr algn="ctr"/>
            <a:endParaRPr lang="en-US" sz="1600" dirty="0">
              <a:solidFill>
                <a:schemeClr val="bg1"/>
              </a:solidFill>
              <a:latin typeface="Open Sans Light" panose="020B0306030504020204" pitchFamily="34" charset="0"/>
            </a:endParaRPr>
          </a:p>
        </p:txBody>
      </p:sp>
      <p:sp>
        <p:nvSpPr>
          <p:cNvPr id="43" name="Rectangle 42">
            <a:extLst>
              <a:ext uri="{FF2B5EF4-FFF2-40B4-BE49-F238E27FC236}">
                <a16:creationId xmlns:a16="http://schemas.microsoft.com/office/drawing/2014/main" id="{041DC474-0AA3-6647-B561-19737F836E3B}"/>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solidFill>
                <a:latin typeface="Open Sans Light" panose="020B0306030504020204" pitchFamily="34" charset="0"/>
              </a:rPr>
              <a:t>5. Probability density function for the number reviews as normal distribution</a:t>
            </a:r>
          </a:p>
          <a:p>
            <a:pPr marL="342900" lvl="0" indent="-342900" algn="ctr">
              <a:buFont typeface="+mj-lt"/>
              <a:buAutoNum type="arabicPeriod"/>
            </a:pPr>
            <a:endParaRPr lang="en-US" sz="1600" dirty="0">
              <a:solidFill>
                <a:schemeClr val="bg1"/>
              </a:solidFill>
              <a:latin typeface="Open Sans Light" panose="020B0306030504020204" pitchFamily="34" charset="0"/>
            </a:endParaRPr>
          </a:p>
        </p:txBody>
      </p:sp>
    </p:spTree>
    <p:extLst>
      <p:ext uri="{BB962C8B-B14F-4D97-AF65-F5344CB8AC3E}">
        <p14:creationId xmlns:p14="http://schemas.microsoft.com/office/powerpoint/2010/main" val="24836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ent Placeholder 2"/>
          <p:cNvSpPr txBox="1">
            <a:spLocks/>
          </p:cNvSpPr>
          <p:nvPr/>
        </p:nvSpPr>
        <p:spPr>
          <a:xfrm>
            <a:off x="6522747" y="1868259"/>
            <a:ext cx="4434391" cy="741381"/>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id-ID" sz="18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Inference</a:t>
            </a:r>
            <a:endParaRPr lang="id-ID" sz="1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200" dirty="0">
                <a:solidFill>
                  <a:schemeClr val="bg1"/>
                </a:solidFill>
              </a:rPr>
              <a:t>    With the increasing number of reviews, the probability is decreasing declining significantly. With the decreasing of the slope, the probability is decreasing. Also, the density is decreasing with the increasing number of reviews.</a:t>
            </a:r>
            <a:endParaRPr lang="en-US" sz="1100" dirty="0">
              <a:solidFill>
                <a:schemeClr val="bg1"/>
              </a:solidFill>
            </a:endParaRPr>
          </a:p>
        </p:txBody>
      </p:sp>
      <p:sp>
        <p:nvSpPr>
          <p:cNvPr id="62" name="Content Placeholder 2"/>
          <p:cNvSpPr txBox="1">
            <a:spLocks/>
          </p:cNvSpPr>
          <p:nvPr/>
        </p:nvSpPr>
        <p:spPr>
          <a:xfrm>
            <a:off x="6566445" y="3143827"/>
            <a:ext cx="4510602" cy="1400040"/>
          </a:xfrm>
          <a:prstGeom prst="rect">
            <a:avLst/>
          </a:prstGeom>
          <a:noFill/>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buClr>
                <a:srgbClr val="FF0000"/>
              </a:buClr>
              <a:buFont typeface="Wingdings" panose="05000000000000000000" pitchFamily="2" charset="2"/>
              <a:buChar char="Ø"/>
            </a:pPr>
            <a:r>
              <a:rPr lang="en-US" sz="1100" dirty="0">
                <a:solidFill>
                  <a:schemeClr val="bg1"/>
                </a:solidFill>
              </a:rPr>
              <a:t>Probability density is decreasing.</a:t>
            </a:r>
          </a:p>
          <a:p>
            <a:pPr>
              <a:lnSpc>
                <a:spcPct val="150000"/>
              </a:lnSpc>
              <a:buClr>
                <a:srgbClr val="FF0000"/>
              </a:buClr>
              <a:buFont typeface="Wingdings" panose="05000000000000000000" pitchFamily="2" charset="2"/>
              <a:buChar char="Ø"/>
            </a:pPr>
            <a:r>
              <a:rPr lang="en-US" sz="1100" dirty="0">
                <a:solidFill>
                  <a:schemeClr val="bg1"/>
                </a:solidFill>
              </a:rPr>
              <a:t>Slope is decreasing.</a:t>
            </a:r>
          </a:p>
          <a:p>
            <a:pPr>
              <a:lnSpc>
                <a:spcPct val="150000"/>
              </a:lnSpc>
              <a:buClr>
                <a:srgbClr val="FF0000"/>
              </a:buClr>
              <a:buFont typeface="Wingdings" panose="05000000000000000000" pitchFamily="2" charset="2"/>
              <a:buChar char="Ø"/>
            </a:pPr>
            <a:r>
              <a:rPr lang="en-US" sz="1100" dirty="0">
                <a:solidFill>
                  <a:schemeClr val="bg1"/>
                </a:solidFill>
              </a:rPr>
              <a:t>Number of reviews are decreasing.</a:t>
            </a:r>
          </a:p>
          <a:p>
            <a:pPr>
              <a:lnSpc>
                <a:spcPct val="150000"/>
              </a:lnSpc>
              <a:buClr>
                <a:srgbClr val="FF0000"/>
              </a:buClr>
              <a:buFont typeface="Wingdings" panose="05000000000000000000" pitchFamily="2" charset="2"/>
              <a:buChar char="Ø"/>
            </a:pPr>
            <a:r>
              <a:rPr lang="en-US" sz="1100" dirty="0">
                <a:solidFill>
                  <a:schemeClr val="bg1"/>
                </a:solidFill>
              </a:rPr>
              <a:t>Probability of getting more number of reviews is decreasing.</a:t>
            </a:r>
          </a:p>
        </p:txBody>
      </p:sp>
      <p:sp>
        <p:nvSpPr>
          <p:cNvPr id="51" name="Rectangle 50"/>
          <p:cNvSpPr>
            <a:spLocks noChangeAspect="1"/>
          </p:cNvSpPr>
          <p:nvPr/>
        </p:nvSpPr>
        <p:spPr>
          <a:xfrm>
            <a:off x="2002449" y="2112719"/>
            <a:ext cx="3340611" cy="24444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dirty="0"/>
          </a:p>
        </p:txBody>
      </p:sp>
      <p:grpSp>
        <p:nvGrpSpPr>
          <p:cNvPr id="35" name="Group 34">
            <a:extLst>
              <a:ext uri="{FF2B5EF4-FFF2-40B4-BE49-F238E27FC236}">
                <a16:creationId xmlns:a16="http://schemas.microsoft.com/office/drawing/2014/main" id="{6A14F77A-8513-624D-8CD8-A59115EC4A89}"/>
              </a:ext>
            </a:extLst>
          </p:cNvPr>
          <p:cNvGrpSpPr/>
          <p:nvPr/>
        </p:nvGrpSpPr>
        <p:grpSpPr>
          <a:xfrm rot="10800000" flipV="1">
            <a:off x="5380522" y="1080697"/>
            <a:ext cx="1427781" cy="45707"/>
            <a:chOff x="3965945" y="1385354"/>
            <a:chExt cx="4572000" cy="79107"/>
          </a:xfrm>
        </p:grpSpPr>
        <p:sp>
          <p:nvSpPr>
            <p:cNvPr id="36" name="Rectangle 35">
              <a:extLst>
                <a:ext uri="{FF2B5EF4-FFF2-40B4-BE49-F238E27FC236}">
                  <a16:creationId xmlns:a16="http://schemas.microsoft.com/office/drawing/2014/main" id="{30DEA9FF-7975-CC4C-AAE4-1E75ADEEFBDD}"/>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7" name="Rectangle 36">
              <a:extLst>
                <a:ext uri="{FF2B5EF4-FFF2-40B4-BE49-F238E27FC236}">
                  <a16:creationId xmlns:a16="http://schemas.microsoft.com/office/drawing/2014/main" id="{479A117F-70B1-8A47-9A2B-5242EEF64ED2}"/>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8" name="Rectangle 37">
              <a:extLst>
                <a:ext uri="{FF2B5EF4-FFF2-40B4-BE49-F238E27FC236}">
                  <a16:creationId xmlns:a16="http://schemas.microsoft.com/office/drawing/2014/main" id="{D95C1491-880B-5D4B-863C-EEE7DD8C8506}"/>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39" name="Rectangle 38">
              <a:extLst>
                <a:ext uri="{FF2B5EF4-FFF2-40B4-BE49-F238E27FC236}">
                  <a16:creationId xmlns:a16="http://schemas.microsoft.com/office/drawing/2014/main" id="{DD243E4E-1330-DF44-A0E2-534483A5683F}"/>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sp>
          <p:nvSpPr>
            <p:cNvPr id="40" name="Rectangle 39">
              <a:extLst>
                <a:ext uri="{FF2B5EF4-FFF2-40B4-BE49-F238E27FC236}">
                  <a16:creationId xmlns:a16="http://schemas.microsoft.com/office/drawing/2014/main" id="{0376872F-8701-2D42-9EAA-99925E21CDD5}"/>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solidFill>
                  <a:schemeClr val="bg1"/>
                </a:solidFill>
              </a:endParaRPr>
            </a:p>
          </p:txBody>
        </p:sp>
      </p:grpSp>
      <p:sp>
        <p:nvSpPr>
          <p:cNvPr id="41" name="Title 2">
            <a:extLst>
              <a:ext uri="{FF2B5EF4-FFF2-40B4-BE49-F238E27FC236}">
                <a16:creationId xmlns:a16="http://schemas.microsoft.com/office/drawing/2014/main" id="{023769AF-4323-1748-B9B7-278B9EB965B2}"/>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2" name="Rectangle 41">
            <a:extLst>
              <a:ext uri="{FF2B5EF4-FFF2-40B4-BE49-F238E27FC236}">
                <a16:creationId xmlns:a16="http://schemas.microsoft.com/office/drawing/2014/main" id="{0355B553-7BD0-324F-B9C5-4A618590D230}"/>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solidFill>
                <a:latin typeface="Open Sans Light" panose="020B0306030504020204" pitchFamily="34" charset="0"/>
              </a:rPr>
              <a:t>IV. Distribution Analysis</a:t>
            </a:r>
          </a:p>
          <a:p>
            <a:pPr algn="ctr"/>
            <a:endParaRPr lang="en-US" sz="1600" dirty="0">
              <a:solidFill>
                <a:schemeClr val="bg1"/>
              </a:solidFill>
              <a:latin typeface="Open Sans Light" panose="020B0306030504020204" pitchFamily="34" charset="0"/>
            </a:endParaRPr>
          </a:p>
        </p:txBody>
      </p:sp>
      <p:sp>
        <p:nvSpPr>
          <p:cNvPr id="43" name="Rectangle 42">
            <a:extLst>
              <a:ext uri="{FF2B5EF4-FFF2-40B4-BE49-F238E27FC236}">
                <a16:creationId xmlns:a16="http://schemas.microsoft.com/office/drawing/2014/main" id="{041DC474-0AA3-6647-B561-19737F836E3B}"/>
              </a:ext>
            </a:extLst>
          </p:cNvPr>
          <p:cNvSpPr/>
          <p:nvPr/>
        </p:nvSpPr>
        <p:spPr>
          <a:xfrm>
            <a:off x="1949745" y="1190009"/>
            <a:ext cx="8259467" cy="584775"/>
          </a:xfrm>
          <a:prstGeom prst="rect">
            <a:avLst/>
          </a:prstGeom>
        </p:spPr>
        <p:txBody>
          <a:bodyPr wrap="square">
            <a:spAutoFit/>
          </a:bodyPr>
          <a:lstStyle/>
          <a:p>
            <a:pPr algn="ctr"/>
            <a:r>
              <a:rPr lang="en-US" sz="1600" dirty="0">
                <a:solidFill>
                  <a:schemeClr val="bg1"/>
                </a:solidFill>
                <a:latin typeface="Open Sans Light" panose="020B0306030504020204" pitchFamily="34" charset="0"/>
              </a:rPr>
              <a:t>6. Cumulative distribution function for the number reviews as normal distribution</a:t>
            </a:r>
          </a:p>
          <a:p>
            <a:pPr marL="342900" lvl="0" indent="-342900" algn="ctr">
              <a:buFont typeface="+mj-lt"/>
              <a:buAutoNum type="arabicPeriod"/>
            </a:pPr>
            <a:endParaRPr lang="en-US" sz="1600" dirty="0">
              <a:solidFill>
                <a:schemeClr val="bg1"/>
              </a:solidFill>
              <a:latin typeface="Open Sans Light" panose="020B0306030504020204" pitchFamily="34" charset="0"/>
            </a:endParaRPr>
          </a:p>
        </p:txBody>
      </p:sp>
      <p:pic>
        <p:nvPicPr>
          <p:cNvPr id="15" name="Picture 14">
            <a:extLst>
              <a:ext uri="{FF2B5EF4-FFF2-40B4-BE49-F238E27FC236}">
                <a16:creationId xmlns:a16="http://schemas.microsoft.com/office/drawing/2014/main" id="{12141BF2-E6EC-094C-9B7A-787F5419AB39}"/>
              </a:ext>
            </a:extLst>
          </p:cNvPr>
          <p:cNvPicPr/>
          <p:nvPr/>
        </p:nvPicPr>
        <p:blipFill rotWithShape="1">
          <a:blip r:embed="rId3">
            <a:extLst>
              <a:ext uri="{28A0092B-C50C-407E-A947-70E740481C1C}">
                <a14:useLocalDpi xmlns:a14="http://schemas.microsoft.com/office/drawing/2010/main" val="0"/>
              </a:ext>
            </a:extLst>
          </a:blip>
          <a:srcRect t="6010" b="4115"/>
          <a:stretch/>
        </p:blipFill>
        <p:spPr bwMode="auto">
          <a:xfrm>
            <a:off x="2002450" y="2026962"/>
            <a:ext cx="3340610" cy="25302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046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Title 2">
            <a:extLst>
              <a:ext uri="{FF2B5EF4-FFF2-40B4-BE49-F238E27FC236}">
                <a16:creationId xmlns:a16="http://schemas.microsoft.com/office/drawing/2014/main" id="{E9B6100E-3DF1-A64A-A54C-FA971327B60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1" name="Rectangle 20">
            <a:extLst>
              <a:ext uri="{FF2B5EF4-FFF2-40B4-BE49-F238E27FC236}">
                <a16:creationId xmlns:a16="http://schemas.microsoft.com/office/drawing/2014/main" id="{0A5DFE6E-1854-AE4E-9526-B89A6BEF8A74}"/>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 </a:t>
            </a:r>
            <a:r>
              <a:rPr lang="en-US" sz="1600" dirty="0">
                <a:solidFill>
                  <a:schemeClr val="bg1">
                    <a:lumMod val="75000"/>
                  </a:schemeClr>
                </a:solidFill>
                <a:latin typeface="Open Sans Light" panose="020B0306030504020204" pitchFamily="34" charset="0"/>
              </a:rPr>
              <a:t>Applicability of the Central Limit Theorem for Price</a:t>
            </a:r>
          </a:p>
          <a:p>
            <a:pPr algn="ctr"/>
            <a:endParaRPr lang="en-US" sz="1600" dirty="0">
              <a:solidFill>
                <a:schemeClr val="bg1">
                  <a:lumMod val="75000"/>
                </a:schemeClr>
              </a:solidFill>
              <a:latin typeface="Open Sans Light" panose="020B0306030504020204" pitchFamily="34" charset="0"/>
            </a:endParaRPr>
          </a:p>
        </p:txBody>
      </p:sp>
      <p:sp>
        <p:nvSpPr>
          <p:cNvPr id="24" name="Rectangle 23">
            <a:extLst>
              <a:ext uri="{FF2B5EF4-FFF2-40B4-BE49-F238E27FC236}">
                <a16:creationId xmlns:a16="http://schemas.microsoft.com/office/drawing/2014/main" id="{8E06F309-9D89-EA44-A0AE-EFC5BB0A53D0}"/>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1. Setting data</a:t>
            </a:r>
            <a:endParaRPr lang="en-US" sz="1600" dirty="0">
              <a:solidFill>
                <a:schemeClr val="bg1">
                  <a:lumMod val="75000"/>
                </a:schemeClr>
              </a:solidFill>
              <a:latin typeface="Open Sans Light" panose="020B0306030504020204" pitchFamily="34" charset="0"/>
            </a:endParaRPr>
          </a:p>
        </p:txBody>
      </p:sp>
      <p:sp>
        <p:nvSpPr>
          <p:cNvPr id="5" name="TextBox 4">
            <a:extLst>
              <a:ext uri="{FF2B5EF4-FFF2-40B4-BE49-F238E27FC236}">
                <a16:creationId xmlns:a16="http://schemas.microsoft.com/office/drawing/2014/main" id="{931915F9-7403-7C41-A49A-D329BEC2172F}"/>
              </a:ext>
            </a:extLst>
          </p:cNvPr>
          <p:cNvSpPr txBox="1"/>
          <p:nvPr/>
        </p:nvSpPr>
        <p:spPr>
          <a:xfrm>
            <a:off x="6237190" y="1969276"/>
            <a:ext cx="4952999" cy="1384995"/>
          </a:xfrm>
          <a:prstGeom prst="rect">
            <a:avLst/>
          </a:prstGeom>
          <a:noFill/>
        </p:spPr>
        <p:txBody>
          <a:bodyPr wrap="square" rtlCol="0">
            <a:spAutoFit/>
          </a:bodyPr>
          <a:lstStyle/>
          <a:p>
            <a:r>
              <a:rPr lang="en-US" sz="1400" dirty="0">
                <a:solidFill>
                  <a:schemeClr val="bg1"/>
                </a:solidFill>
              </a:rPr>
              <a:t>    Setting the data for central limit theorem. In this part, 4 different sample size 10, 20, 30, 40 will be used for each one method to do the data visualization for price of the whole NYC, and for each borough. 10000 samples will be draw randomly with replacement and equal probability. </a:t>
            </a:r>
          </a:p>
          <a:p>
            <a:endParaRPr lang="en-US" sz="1400" dirty="0">
              <a:solidFill>
                <a:schemeClr val="bg1"/>
              </a:solidFill>
            </a:endParaRPr>
          </a:p>
        </p:txBody>
      </p:sp>
      <p:pic>
        <p:nvPicPr>
          <p:cNvPr id="17" name="Picture 16">
            <a:extLst>
              <a:ext uri="{FF2B5EF4-FFF2-40B4-BE49-F238E27FC236}">
                <a16:creationId xmlns:a16="http://schemas.microsoft.com/office/drawing/2014/main" id="{ED1EDBE2-7422-D046-B719-6FA7BCDE70A3}"/>
              </a:ext>
            </a:extLst>
          </p:cNvPr>
          <p:cNvPicPr/>
          <p:nvPr/>
        </p:nvPicPr>
        <p:blipFill>
          <a:blip r:embed="rId3"/>
          <a:stretch>
            <a:fillRect/>
          </a:stretch>
        </p:blipFill>
        <p:spPr>
          <a:xfrm>
            <a:off x="989334" y="1969276"/>
            <a:ext cx="4533966" cy="3212324"/>
          </a:xfrm>
          <a:prstGeom prst="rect">
            <a:avLst/>
          </a:prstGeom>
        </p:spPr>
      </p:pic>
    </p:spTree>
    <p:extLst>
      <p:ext uri="{BB962C8B-B14F-4D97-AF65-F5344CB8AC3E}">
        <p14:creationId xmlns:p14="http://schemas.microsoft.com/office/powerpoint/2010/main" val="702653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txBox="1">
            <a:spLocks/>
          </p:cNvSpPr>
          <p:nvPr/>
        </p:nvSpPr>
        <p:spPr bwMode="auto">
          <a:xfrm>
            <a:off x="2489981" y="5379781"/>
            <a:ext cx="1884189" cy="1021019"/>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500" b="1" dirty="0">
                <a:solidFill>
                  <a:schemeClr val="bg1">
                    <a:lumMod val="75000"/>
                  </a:schemeClr>
                </a:solidFill>
                <a:latin typeface="+mj-lt"/>
                <a:cs typeface="Lato Regular"/>
              </a:rPr>
              <a:t>Mean</a:t>
            </a:r>
          </a:p>
        </p:txBody>
      </p:sp>
      <p:sp>
        <p:nvSpPr>
          <p:cNvPr id="30" name="Content Placeholder 2"/>
          <p:cNvSpPr txBox="1">
            <a:spLocks/>
          </p:cNvSpPr>
          <p:nvPr/>
        </p:nvSpPr>
        <p:spPr bwMode="auto">
          <a:xfrm>
            <a:off x="2545846" y="5917921"/>
            <a:ext cx="1726750" cy="426550"/>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dirty="0"/>
              <a:t>The means are all focus on 100 to 200.</a:t>
            </a:r>
            <a:endParaRPr lang="en-US" sz="1300" dirty="0">
              <a:solidFill>
                <a:schemeClr val="bg1">
                  <a:lumMod val="75000"/>
                </a:schemeClr>
              </a:solidFill>
              <a:cs typeface="Calibri Light"/>
            </a:endParaRPr>
          </a:p>
        </p:txBody>
      </p:sp>
      <p:grpSp>
        <p:nvGrpSpPr>
          <p:cNvPr id="32" name="Group 79"/>
          <p:cNvGrpSpPr/>
          <p:nvPr/>
        </p:nvGrpSpPr>
        <p:grpSpPr>
          <a:xfrm>
            <a:off x="2515374" y="5814840"/>
            <a:ext cx="1828324" cy="32918"/>
            <a:chOff x="1775295" y="2028842"/>
            <a:chExt cx="3631535" cy="45719"/>
          </a:xfrm>
        </p:grpSpPr>
        <p:sp>
          <p:nvSpPr>
            <p:cNvPr id="33" name="Rectangle 32"/>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34" name="Rectangle 33"/>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35" name="Rectangle 34"/>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36" name="Rectangle 35"/>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37" name="Rectangle 36"/>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38" name="Rectangle 37"/>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grpSp>
      <p:sp>
        <p:nvSpPr>
          <p:cNvPr id="49" name="Content Placeholder 2"/>
          <p:cNvSpPr txBox="1">
            <a:spLocks/>
          </p:cNvSpPr>
          <p:nvPr/>
        </p:nvSpPr>
        <p:spPr bwMode="auto">
          <a:xfrm>
            <a:off x="5090263" y="5379781"/>
            <a:ext cx="1884189" cy="1021019"/>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500" b="1" dirty="0">
                <a:solidFill>
                  <a:schemeClr val="bg1">
                    <a:lumMod val="75000"/>
                  </a:schemeClr>
                </a:solidFill>
                <a:latin typeface="+mj-lt"/>
                <a:cs typeface="Lato Regular"/>
              </a:rPr>
              <a:t>Diagrams</a:t>
            </a:r>
          </a:p>
        </p:txBody>
      </p:sp>
      <p:sp>
        <p:nvSpPr>
          <p:cNvPr id="50" name="Content Placeholder 2"/>
          <p:cNvSpPr txBox="1">
            <a:spLocks/>
          </p:cNvSpPr>
          <p:nvPr/>
        </p:nvSpPr>
        <p:spPr bwMode="auto">
          <a:xfrm>
            <a:off x="5146129" y="5917921"/>
            <a:ext cx="1726750" cy="426550"/>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300" dirty="0">
                <a:solidFill>
                  <a:schemeClr val="bg1">
                    <a:lumMod val="75000"/>
                  </a:schemeClr>
                </a:solidFill>
                <a:cs typeface="Calibri Light"/>
              </a:rPr>
              <a:t>Right-skewed</a:t>
            </a:r>
          </a:p>
        </p:txBody>
      </p:sp>
      <p:grpSp>
        <p:nvGrpSpPr>
          <p:cNvPr id="52" name="Group 79"/>
          <p:cNvGrpSpPr/>
          <p:nvPr/>
        </p:nvGrpSpPr>
        <p:grpSpPr>
          <a:xfrm>
            <a:off x="5115658" y="5814840"/>
            <a:ext cx="1828324" cy="32918"/>
            <a:chOff x="1775295" y="2028842"/>
            <a:chExt cx="3631535" cy="45719"/>
          </a:xfrm>
        </p:grpSpPr>
        <p:sp>
          <p:nvSpPr>
            <p:cNvPr id="53" name="Rectangle 52"/>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54" name="Rectangle 53"/>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55" name="Rectangle 54"/>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56" name="Rectangle 55"/>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57" name="Rectangle 56"/>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58" name="Rectangle 57"/>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grpSp>
      <p:sp>
        <p:nvSpPr>
          <p:cNvPr id="63" name="Content Placeholder 2"/>
          <p:cNvSpPr txBox="1">
            <a:spLocks/>
          </p:cNvSpPr>
          <p:nvPr/>
        </p:nvSpPr>
        <p:spPr bwMode="auto">
          <a:xfrm>
            <a:off x="7746411" y="5379781"/>
            <a:ext cx="1884189" cy="1021019"/>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500" b="1" dirty="0">
                <a:solidFill>
                  <a:schemeClr val="bg1">
                    <a:lumMod val="75000"/>
                  </a:schemeClr>
                </a:solidFill>
                <a:latin typeface="+mj-lt"/>
                <a:cs typeface="Lato Regular"/>
              </a:rPr>
              <a:t>Distribution</a:t>
            </a:r>
          </a:p>
        </p:txBody>
      </p:sp>
      <p:sp>
        <p:nvSpPr>
          <p:cNvPr id="64" name="Content Placeholder 2"/>
          <p:cNvSpPr txBox="1">
            <a:spLocks/>
          </p:cNvSpPr>
          <p:nvPr/>
        </p:nvSpPr>
        <p:spPr bwMode="auto">
          <a:xfrm>
            <a:off x="7802277" y="5917921"/>
            <a:ext cx="1726750" cy="426550"/>
          </a:xfrm>
          <a:prstGeom prst="rect">
            <a:avLst/>
          </a:prstGeom>
        </p:spPr>
        <p:txBody>
          <a:bodyPr lIns="117208" tIns="58604" rIns="117208" bIns="58604"/>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defRPr/>
            </a:pPr>
            <a:r>
              <a:rPr lang="en-US" sz="1300" dirty="0">
                <a:solidFill>
                  <a:schemeClr val="bg1">
                    <a:lumMod val="75000"/>
                  </a:schemeClr>
                </a:solidFill>
                <a:cs typeface="Calibri Light"/>
              </a:rPr>
              <a:t>Normal distribution</a:t>
            </a:r>
          </a:p>
        </p:txBody>
      </p:sp>
      <p:grpSp>
        <p:nvGrpSpPr>
          <p:cNvPr id="66" name="Group 79"/>
          <p:cNvGrpSpPr/>
          <p:nvPr/>
        </p:nvGrpSpPr>
        <p:grpSpPr>
          <a:xfrm>
            <a:off x="7771807" y="5814840"/>
            <a:ext cx="1828324" cy="32918"/>
            <a:chOff x="1775295" y="2028842"/>
            <a:chExt cx="3631535" cy="45719"/>
          </a:xfrm>
        </p:grpSpPr>
        <p:sp>
          <p:nvSpPr>
            <p:cNvPr id="67" name="Rectangle 66"/>
            <p:cNvSpPr/>
            <p:nvPr/>
          </p:nvSpPr>
          <p:spPr>
            <a:xfrm flipV="1">
              <a:off x="1775295" y="2028842"/>
              <a:ext cx="54035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68" name="Rectangle 67"/>
            <p:cNvSpPr/>
            <p:nvPr/>
          </p:nvSpPr>
          <p:spPr>
            <a:xfrm flipV="1">
              <a:off x="2390858" y="2028842"/>
              <a:ext cx="540353"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69" name="Rectangle 68"/>
            <p:cNvSpPr/>
            <p:nvPr/>
          </p:nvSpPr>
          <p:spPr>
            <a:xfrm flipV="1">
              <a:off x="3025596" y="2028842"/>
              <a:ext cx="540353"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70" name="Rectangle 69"/>
            <p:cNvSpPr/>
            <p:nvPr/>
          </p:nvSpPr>
          <p:spPr>
            <a:xfrm flipV="1">
              <a:off x="3641289" y="2028842"/>
              <a:ext cx="540353"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71" name="Rectangle 70"/>
            <p:cNvSpPr/>
            <p:nvPr/>
          </p:nvSpPr>
          <p:spPr>
            <a:xfrm flipV="1">
              <a:off x="4256852" y="2028842"/>
              <a:ext cx="540353"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sp>
          <p:nvSpPr>
            <p:cNvPr id="72" name="Rectangle 71"/>
            <p:cNvSpPr/>
            <p:nvPr/>
          </p:nvSpPr>
          <p:spPr>
            <a:xfrm flipV="1">
              <a:off x="4866477" y="2028842"/>
              <a:ext cx="540353" cy="4571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a:solidFill>
                  <a:schemeClr val="bg1">
                    <a:lumMod val="75000"/>
                  </a:schemeClr>
                </a:solidFill>
                <a:latin typeface="Calibri Light"/>
              </a:endParaRPr>
            </a:p>
          </p:txBody>
        </p:sp>
      </p:grpSp>
      <p:pic>
        <p:nvPicPr>
          <p:cNvPr id="73" name="Picture 72">
            <a:extLst>
              <a:ext uri="{FF2B5EF4-FFF2-40B4-BE49-F238E27FC236}">
                <a16:creationId xmlns:a16="http://schemas.microsoft.com/office/drawing/2014/main" id="{F3D4402F-1FD7-F747-8E8B-2865AF4E5862}"/>
              </a:ext>
            </a:extLst>
          </p:cNvPr>
          <p:cNvPicPr/>
          <p:nvPr/>
        </p:nvPicPr>
        <p:blipFill>
          <a:blip r:embed="rId2">
            <a:extLst>
              <a:ext uri="{28A0092B-C50C-407E-A947-70E740481C1C}">
                <a14:useLocalDpi xmlns:a14="http://schemas.microsoft.com/office/drawing/2010/main" val="0"/>
              </a:ext>
            </a:extLst>
          </a:blip>
          <a:stretch>
            <a:fillRect/>
          </a:stretch>
        </p:blipFill>
        <p:spPr>
          <a:xfrm>
            <a:off x="3616309" y="1600095"/>
            <a:ext cx="4926337" cy="3733905"/>
          </a:xfrm>
          <a:prstGeom prst="rect">
            <a:avLst/>
          </a:prstGeom>
        </p:spPr>
      </p:pic>
      <p:grpSp>
        <p:nvGrpSpPr>
          <p:cNvPr id="74" name="Group 73">
            <a:extLst>
              <a:ext uri="{FF2B5EF4-FFF2-40B4-BE49-F238E27FC236}">
                <a16:creationId xmlns:a16="http://schemas.microsoft.com/office/drawing/2014/main" id="{41EDA2B4-E0CC-0449-85BA-5885F9ECE366}"/>
              </a:ext>
            </a:extLst>
          </p:cNvPr>
          <p:cNvGrpSpPr/>
          <p:nvPr/>
        </p:nvGrpSpPr>
        <p:grpSpPr>
          <a:xfrm rot="10800000" flipV="1">
            <a:off x="5380522" y="1080697"/>
            <a:ext cx="1427781" cy="45707"/>
            <a:chOff x="3965945" y="1385354"/>
            <a:chExt cx="4572000" cy="79107"/>
          </a:xfrm>
        </p:grpSpPr>
        <p:sp>
          <p:nvSpPr>
            <p:cNvPr id="90" name="Rectangle 89">
              <a:extLst>
                <a:ext uri="{FF2B5EF4-FFF2-40B4-BE49-F238E27FC236}">
                  <a16:creationId xmlns:a16="http://schemas.microsoft.com/office/drawing/2014/main" id="{338BD49C-BBD1-EB4C-8D61-31740C0C1FB6}"/>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91" name="Rectangle 90">
              <a:extLst>
                <a:ext uri="{FF2B5EF4-FFF2-40B4-BE49-F238E27FC236}">
                  <a16:creationId xmlns:a16="http://schemas.microsoft.com/office/drawing/2014/main" id="{DB29BEC3-53C1-5E40-BE19-75366FD11CA7}"/>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92" name="Rectangle 91">
              <a:extLst>
                <a:ext uri="{FF2B5EF4-FFF2-40B4-BE49-F238E27FC236}">
                  <a16:creationId xmlns:a16="http://schemas.microsoft.com/office/drawing/2014/main" id="{E98B4B84-B4BD-F541-9F4D-8BFE88E73BE2}"/>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93" name="Rectangle 92">
              <a:extLst>
                <a:ext uri="{FF2B5EF4-FFF2-40B4-BE49-F238E27FC236}">
                  <a16:creationId xmlns:a16="http://schemas.microsoft.com/office/drawing/2014/main" id="{FEC39D72-8DFF-3745-87F6-0F264C602A0E}"/>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94" name="Rectangle 93">
              <a:extLst>
                <a:ext uri="{FF2B5EF4-FFF2-40B4-BE49-F238E27FC236}">
                  <a16:creationId xmlns:a16="http://schemas.microsoft.com/office/drawing/2014/main" id="{75A0CF8D-B0B4-F54C-8DB3-75FBA1E8B894}"/>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95" name="Title 2">
            <a:extLst>
              <a:ext uri="{FF2B5EF4-FFF2-40B4-BE49-F238E27FC236}">
                <a16:creationId xmlns:a16="http://schemas.microsoft.com/office/drawing/2014/main" id="{10F8CA1A-5456-D340-9186-52BF114B30EF}"/>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96" name="Rectangle 95">
            <a:extLst>
              <a:ext uri="{FF2B5EF4-FFF2-40B4-BE49-F238E27FC236}">
                <a16:creationId xmlns:a16="http://schemas.microsoft.com/office/drawing/2014/main" id="{23EC758F-F8C6-314F-B345-7DBA03B06DD2}"/>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 </a:t>
            </a:r>
            <a:r>
              <a:rPr lang="en-US" sz="1600" dirty="0">
                <a:solidFill>
                  <a:schemeClr val="bg1">
                    <a:lumMod val="75000"/>
                  </a:schemeClr>
                </a:solidFill>
                <a:latin typeface="Open Sans Light" panose="020B0306030504020204" pitchFamily="34" charset="0"/>
              </a:rPr>
              <a:t>Applicability of the Central Limit Theorem for Price</a:t>
            </a:r>
          </a:p>
          <a:p>
            <a:pPr algn="ctr"/>
            <a:endParaRPr lang="en-US" sz="1600" dirty="0">
              <a:solidFill>
                <a:schemeClr val="bg1">
                  <a:lumMod val="75000"/>
                </a:schemeClr>
              </a:solidFill>
              <a:latin typeface="Open Sans Light" panose="020B0306030504020204" pitchFamily="34" charset="0"/>
            </a:endParaRPr>
          </a:p>
        </p:txBody>
      </p:sp>
      <p:sp>
        <p:nvSpPr>
          <p:cNvPr id="97" name="Rectangle 96">
            <a:extLst>
              <a:ext uri="{FF2B5EF4-FFF2-40B4-BE49-F238E27FC236}">
                <a16:creationId xmlns:a16="http://schemas.microsoft.com/office/drawing/2014/main" id="{6366FAC4-A827-F44D-9658-4E7C02B62FE8}"/>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2. CLT visualization </a:t>
            </a:r>
            <a:r>
              <a:rPr lang="en-US" sz="1600" dirty="0">
                <a:solidFill>
                  <a:schemeClr val="bg1">
                    <a:lumMod val="75000"/>
                  </a:schemeClr>
                </a:solidFill>
                <a:latin typeface="Open Sans Light" panose="020B0306030504020204" pitchFamily="34" charset="0"/>
              </a:rPr>
              <a:t>by Histogram of NYC with sample size 10, 20, 30, 40 for price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p:cNvSpPr txBox="1">
            <a:spLocks/>
          </p:cNvSpPr>
          <p:nvPr/>
        </p:nvSpPr>
        <p:spPr>
          <a:xfrm>
            <a:off x="1979612" y="5420272"/>
            <a:ext cx="1624558" cy="111174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lumMod val="75000"/>
                  </a:schemeClr>
                </a:solidFill>
              </a:rPr>
              <a:t>Manhattan </a:t>
            </a:r>
          </a:p>
          <a:p>
            <a:pPr marL="0" indent="0">
              <a:buNone/>
            </a:pPr>
            <a:r>
              <a:rPr lang="en-US" sz="1200" dirty="0">
                <a:solidFill>
                  <a:schemeClr val="bg1">
                    <a:lumMod val="75000"/>
                  </a:schemeClr>
                </a:solidFill>
              </a:rPr>
              <a:t>Central Limit Theorem applied for Manhattan.</a:t>
            </a:r>
          </a:p>
        </p:txBody>
      </p:sp>
      <p:sp>
        <p:nvSpPr>
          <p:cNvPr id="32" name="Content Placeholder 2"/>
          <p:cNvSpPr txBox="1">
            <a:spLocks/>
          </p:cNvSpPr>
          <p:nvPr/>
        </p:nvSpPr>
        <p:spPr>
          <a:xfrm>
            <a:off x="1979612" y="4572689"/>
            <a:ext cx="981568"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a:solidFill>
                  <a:schemeClr val="accent2"/>
                </a:solidFill>
                <a:latin typeface="Open Sans" panose="020B0606030504020204" pitchFamily="34" charset="0"/>
                <a:ea typeface="Open Sans" panose="020B0606030504020204" pitchFamily="34" charset="0"/>
                <a:cs typeface="Open Sans" panose="020B0606030504020204" pitchFamily="34" charset="0"/>
              </a:rPr>
              <a:t>01</a:t>
            </a:r>
          </a:p>
        </p:txBody>
      </p:sp>
      <p:sp>
        <p:nvSpPr>
          <p:cNvPr id="25" name="Content Placeholder 2"/>
          <p:cNvSpPr txBox="1">
            <a:spLocks/>
          </p:cNvSpPr>
          <p:nvPr/>
        </p:nvSpPr>
        <p:spPr>
          <a:xfrm>
            <a:off x="5666078" y="5420272"/>
            <a:ext cx="1627610" cy="1111745"/>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lumMod val="75000"/>
                  </a:schemeClr>
                </a:solidFill>
              </a:rPr>
              <a:t>Brooklyn</a:t>
            </a:r>
          </a:p>
          <a:p>
            <a:pPr marL="0" indent="0">
              <a:buNone/>
            </a:pPr>
            <a:r>
              <a:rPr lang="en-US" sz="1200" dirty="0">
                <a:solidFill>
                  <a:schemeClr val="bg1">
                    <a:lumMod val="75000"/>
                  </a:schemeClr>
                </a:solidFill>
              </a:rPr>
              <a:t>Central Limit Theorem applied for Brooklyn.</a:t>
            </a:r>
          </a:p>
        </p:txBody>
      </p:sp>
      <p:sp>
        <p:nvSpPr>
          <p:cNvPr id="33" name="Content Placeholder 2"/>
          <p:cNvSpPr txBox="1">
            <a:spLocks/>
          </p:cNvSpPr>
          <p:nvPr/>
        </p:nvSpPr>
        <p:spPr>
          <a:xfrm>
            <a:off x="5666078" y="4572689"/>
            <a:ext cx="981568"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a:solidFill>
                  <a:schemeClr val="accent4"/>
                </a:solidFill>
                <a:latin typeface="Open Sans" panose="020B0606030504020204" pitchFamily="34" charset="0"/>
                <a:ea typeface="Open Sans" panose="020B0606030504020204" pitchFamily="34" charset="0"/>
                <a:cs typeface="Open Sans" panose="020B0606030504020204" pitchFamily="34" charset="0"/>
              </a:rPr>
              <a:t>02</a:t>
            </a:r>
          </a:p>
        </p:txBody>
      </p:sp>
      <p:sp>
        <p:nvSpPr>
          <p:cNvPr id="26" name="Content Placeholder 2"/>
          <p:cNvSpPr txBox="1">
            <a:spLocks/>
          </p:cNvSpPr>
          <p:nvPr/>
        </p:nvSpPr>
        <p:spPr>
          <a:xfrm>
            <a:off x="9217357" y="5420272"/>
            <a:ext cx="1632678" cy="1111745"/>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lumMod val="75000"/>
                  </a:schemeClr>
                </a:solidFill>
              </a:rPr>
              <a:t>Bronx</a:t>
            </a:r>
          </a:p>
          <a:p>
            <a:pPr marL="0" indent="0">
              <a:buNone/>
            </a:pPr>
            <a:r>
              <a:rPr lang="en-US" sz="1200" dirty="0">
                <a:solidFill>
                  <a:schemeClr val="bg1">
                    <a:lumMod val="75000"/>
                  </a:schemeClr>
                </a:solidFill>
              </a:rPr>
              <a:t>Central Limit Theorem applied for Bronx.</a:t>
            </a:r>
          </a:p>
        </p:txBody>
      </p:sp>
      <p:sp>
        <p:nvSpPr>
          <p:cNvPr id="34" name="Content Placeholder 2"/>
          <p:cNvSpPr txBox="1">
            <a:spLocks/>
          </p:cNvSpPr>
          <p:nvPr/>
        </p:nvSpPr>
        <p:spPr>
          <a:xfrm>
            <a:off x="9217357" y="4572689"/>
            <a:ext cx="981568"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a:solidFill>
                  <a:srgbClr val="F0534B"/>
                </a:solidFill>
                <a:latin typeface="Open Sans" panose="020B0606030504020204" pitchFamily="34" charset="0"/>
                <a:ea typeface="Open Sans" panose="020B0606030504020204" pitchFamily="34" charset="0"/>
                <a:cs typeface="Open Sans" panose="020B0606030504020204" pitchFamily="34" charset="0"/>
              </a:rPr>
              <a:t>03</a:t>
            </a:r>
          </a:p>
        </p:txBody>
      </p:sp>
      <p:pic>
        <p:nvPicPr>
          <p:cNvPr id="29" name="Picture 28">
            <a:extLst>
              <a:ext uri="{FF2B5EF4-FFF2-40B4-BE49-F238E27FC236}">
                <a16:creationId xmlns:a16="http://schemas.microsoft.com/office/drawing/2014/main" id="{6A917B18-DF2A-F04C-AAAB-FB899B3C5E69}"/>
              </a:ext>
            </a:extLst>
          </p:cNvPr>
          <p:cNvPicPr/>
          <p:nvPr/>
        </p:nvPicPr>
        <p:blipFill>
          <a:blip r:embed="rId3">
            <a:extLst>
              <a:ext uri="{28A0092B-C50C-407E-A947-70E740481C1C}">
                <a14:useLocalDpi xmlns:a14="http://schemas.microsoft.com/office/drawing/2010/main" val="0"/>
              </a:ext>
            </a:extLst>
          </a:blip>
          <a:stretch>
            <a:fillRect/>
          </a:stretch>
        </p:blipFill>
        <p:spPr>
          <a:xfrm>
            <a:off x="455612" y="1678565"/>
            <a:ext cx="3652150" cy="2768678"/>
          </a:xfrm>
          <a:prstGeom prst="rect">
            <a:avLst/>
          </a:prstGeom>
        </p:spPr>
      </p:pic>
      <p:pic>
        <p:nvPicPr>
          <p:cNvPr id="40" name="Picture 39">
            <a:extLst>
              <a:ext uri="{FF2B5EF4-FFF2-40B4-BE49-F238E27FC236}">
                <a16:creationId xmlns:a16="http://schemas.microsoft.com/office/drawing/2014/main" id="{A5BE7F23-018F-7449-8211-9B175B37FDAD}"/>
              </a:ext>
            </a:extLst>
          </p:cNvPr>
          <p:cNvPicPr/>
          <p:nvPr/>
        </p:nvPicPr>
        <p:blipFill>
          <a:blip r:embed="rId4">
            <a:extLst>
              <a:ext uri="{28A0092B-C50C-407E-A947-70E740481C1C}">
                <a14:useLocalDpi xmlns:a14="http://schemas.microsoft.com/office/drawing/2010/main" val="0"/>
              </a:ext>
            </a:extLst>
          </a:blip>
          <a:stretch>
            <a:fillRect/>
          </a:stretch>
        </p:blipFill>
        <p:spPr>
          <a:xfrm>
            <a:off x="4208094" y="1676401"/>
            <a:ext cx="3791317" cy="2768678"/>
          </a:xfrm>
          <a:prstGeom prst="rect">
            <a:avLst/>
          </a:prstGeom>
        </p:spPr>
      </p:pic>
      <p:pic>
        <p:nvPicPr>
          <p:cNvPr id="42" name="Picture 41">
            <a:extLst>
              <a:ext uri="{FF2B5EF4-FFF2-40B4-BE49-F238E27FC236}">
                <a16:creationId xmlns:a16="http://schemas.microsoft.com/office/drawing/2014/main" id="{D21A2635-B0B2-D24A-A05A-D88780DE848C}"/>
              </a:ext>
            </a:extLst>
          </p:cNvPr>
          <p:cNvPicPr/>
          <p:nvPr/>
        </p:nvPicPr>
        <p:blipFill>
          <a:blip r:embed="rId5">
            <a:extLst>
              <a:ext uri="{28A0092B-C50C-407E-A947-70E740481C1C}">
                <a14:useLocalDpi xmlns:a14="http://schemas.microsoft.com/office/drawing/2010/main" val="0"/>
              </a:ext>
            </a:extLst>
          </a:blip>
          <a:stretch>
            <a:fillRect/>
          </a:stretch>
        </p:blipFill>
        <p:spPr>
          <a:xfrm>
            <a:off x="8109041" y="1676400"/>
            <a:ext cx="3928971" cy="2768678"/>
          </a:xfrm>
          <a:prstGeom prst="rect">
            <a:avLst/>
          </a:prstGeom>
        </p:spPr>
      </p:pic>
      <p:grpSp>
        <p:nvGrpSpPr>
          <p:cNvPr id="52" name="Group 51">
            <a:extLst>
              <a:ext uri="{FF2B5EF4-FFF2-40B4-BE49-F238E27FC236}">
                <a16:creationId xmlns:a16="http://schemas.microsoft.com/office/drawing/2014/main" id="{9F4AC451-9C38-1E47-96E2-2C85D237372F}"/>
              </a:ext>
            </a:extLst>
          </p:cNvPr>
          <p:cNvGrpSpPr/>
          <p:nvPr/>
        </p:nvGrpSpPr>
        <p:grpSpPr>
          <a:xfrm rot="10800000" flipV="1">
            <a:off x="5380522" y="1080697"/>
            <a:ext cx="1427781" cy="45707"/>
            <a:chOff x="3965945" y="1385354"/>
            <a:chExt cx="4572000" cy="79107"/>
          </a:xfrm>
        </p:grpSpPr>
        <p:sp>
          <p:nvSpPr>
            <p:cNvPr id="53" name="Rectangle 52">
              <a:extLst>
                <a:ext uri="{FF2B5EF4-FFF2-40B4-BE49-F238E27FC236}">
                  <a16:creationId xmlns:a16="http://schemas.microsoft.com/office/drawing/2014/main" id="{3F11D76D-C89C-914A-A9CF-BE78EFF346FE}"/>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54" name="Rectangle 53">
              <a:extLst>
                <a:ext uri="{FF2B5EF4-FFF2-40B4-BE49-F238E27FC236}">
                  <a16:creationId xmlns:a16="http://schemas.microsoft.com/office/drawing/2014/main" id="{F594CF87-A409-C647-842C-06393E823DA7}"/>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55" name="Rectangle 54">
              <a:extLst>
                <a:ext uri="{FF2B5EF4-FFF2-40B4-BE49-F238E27FC236}">
                  <a16:creationId xmlns:a16="http://schemas.microsoft.com/office/drawing/2014/main" id="{EEC29258-E3BC-334B-AC53-9DCDA68F9D8C}"/>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56" name="Rectangle 55">
              <a:extLst>
                <a:ext uri="{FF2B5EF4-FFF2-40B4-BE49-F238E27FC236}">
                  <a16:creationId xmlns:a16="http://schemas.microsoft.com/office/drawing/2014/main" id="{220E0092-75FD-7248-A822-632C58E72DE6}"/>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57" name="Rectangle 56">
              <a:extLst>
                <a:ext uri="{FF2B5EF4-FFF2-40B4-BE49-F238E27FC236}">
                  <a16:creationId xmlns:a16="http://schemas.microsoft.com/office/drawing/2014/main" id="{E851914B-7711-9B42-9520-034748E88866}"/>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58" name="Title 2">
            <a:extLst>
              <a:ext uri="{FF2B5EF4-FFF2-40B4-BE49-F238E27FC236}">
                <a16:creationId xmlns:a16="http://schemas.microsoft.com/office/drawing/2014/main" id="{3EBAC112-14CB-6A48-A2EC-06CAAD80937E}"/>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59" name="Rectangle 58">
            <a:extLst>
              <a:ext uri="{FF2B5EF4-FFF2-40B4-BE49-F238E27FC236}">
                <a16:creationId xmlns:a16="http://schemas.microsoft.com/office/drawing/2014/main" id="{C3A4C488-D32A-BA4B-9490-FC55C8F2E242}"/>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 </a:t>
            </a:r>
            <a:r>
              <a:rPr lang="en-US" sz="1600" dirty="0">
                <a:solidFill>
                  <a:schemeClr val="bg1">
                    <a:lumMod val="75000"/>
                  </a:schemeClr>
                </a:solidFill>
                <a:latin typeface="Open Sans Light" panose="020B0306030504020204" pitchFamily="34" charset="0"/>
              </a:rPr>
              <a:t>Applicability of the Central Limit Theorem for Price</a:t>
            </a:r>
          </a:p>
          <a:p>
            <a:pPr algn="ctr"/>
            <a:endParaRPr lang="en-US" sz="1600" dirty="0">
              <a:solidFill>
                <a:schemeClr val="bg1">
                  <a:lumMod val="75000"/>
                </a:schemeClr>
              </a:solidFill>
              <a:latin typeface="Open Sans Light" panose="020B0306030504020204" pitchFamily="34" charset="0"/>
            </a:endParaRPr>
          </a:p>
        </p:txBody>
      </p:sp>
      <p:sp>
        <p:nvSpPr>
          <p:cNvPr id="60" name="Rectangle 59">
            <a:extLst>
              <a:ext uri="{FF2B5EF4-FFF2-40B4-BE49-F238E27FC236}">
                <a16:creationId xmlns:a16="http://schemas.microsoft.com/office/drawing/2014/main" id="{AED2BD70-7921-8B4F-8F38-AE14DB0F1CEC}"/>
              </a:ext>
            </a:extLst>
          </p:cNvPr>
          <p:cNvSpPr/>
          <p:nvPr/>
        </p:nvSpPr>
        <p:spPr>
          <a:xfrm>
            <a:off x="712690" y="1211643"/>
            <a:ext cx="11048999" cy="338554"/>
          </a:xfrm>
          <a:prstGeom prst="rect">
            <a:avLst/>
          </a:prstGeom>
        </p:spPr>
        <p:txBody>
          <a:bodyPr wrap="square">
            <a:spAutoFit/>
          </a:bodyPr>
          <a:lstStyle/>
          <a:p>
            <a:pPr marL="285750" indent="-285750" algn="ctr">
              <a:buFont typeface="Arial" panose="020B0604020202020204" pitchFamily="34" charset="0"/>
              <a:buChar char="•"/>
            </a:pP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CLT visualization </a:t>
            </a:r>
            <a:r>
              <a:rPr lang="en-US" sz="1600" dirty="0">
                <a:solidFill>
                  <a:schemeClr val="bg1">
                    <a:lumMod val="75000"/>
                  </a:schemeClr>
                </a:solidFill>
                <a:latin typeface="Open Sans Light" panose="020B0306030504020204" pitchFamily="34" charset="0"/>
              </a:rPr>
              <a:t>by Histogram of Manhattan, Brooklyn, and Bronx with sample size 10, 20, 30, 40 for price </a:t>
            </a:r>
          </a:p>
        </p:txBody>
      </p:sp>
    </p:spTree>
    <p:extLst>
      <p:ext uri="{BB962C8B-B14F-4D97-AF65-F5344CB8AC3E}">
        <p14:creationId xmlns:p14="http://schemas.microsoft.com/office/powerpoint/2010/main" val="3558091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txBox="1">
            <a:spLocks/>
          </p:cNvSpPr>
          <p:nvPr/>
        </p:nvSpPr>
        <p:spPr>
          <a:xfrm>
            <a:off x="3405995" y="5593855"/>
            <a:ext cx="1634713" cy="1111745"/>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lumMod val="75000"/>
                  </a:schemeClr>
                </a:solidFill>
              </a:rPr>
              <a:t>Queens</a:t>
            </a:r>
          </a:p>
          <a:p>
            <a:pPr marL="0" indent="0">
              <a:buNone/>
            </a:pPr>
            <a:r>
              <a:rPr lang="en-US" sz="1200" dirty="0">
                <a:solidFill>
                  <a:schemeClr val="bg1">
                    <a:lumMod val="75000"/>
                  </a:schemeClr>
                </a:solidFill>
              </a:rPr>
              <a:t>Central Limit Theorem applied for Queens.</a:t>
            </a:r>
          </a:p>
        </p:txBody>
      </p:sp>
      <p:sp>
        <p:nvSpPr>
          <p:cNvPr id="35" name="Content Placeholder 2"/>
          <p:cNvSpPr txBox="1">
            <a:spLocks/>
          </p:cNvSpPr>
          <p:nvPr/>
        </p:nvSpPr>
        <p:spPr>
          <a:xfrm>
            <a:off x="3405995" y="4746272"/>
            <a:ext cx="981568"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a:solidFill>
                  <a:schemeClr val="accent6"/>
                </a:solidFill>
                <a:latin typeface="Open Sans" panose="020B0606030504020204" pitchFamily="34" charset="0"/>
                <a:ea typeface="Open Sans" panose="020B0606030504020204" pitchFamily="34" charset="0"/>
                <a:cs typeface="Open Sans" panose="020B0606030504020204" pitchFamily="34" charset="0"/>
              </a:rPr>
              <a:t>04</a:t>
            </a:r>
          </a:p>
        </p:txBody>
      </p:sp>
      <p:sp>
        <p:nvSpPr>
          <p:cNvPr id="28" name="Content Placeholder 2"/>
          <p:cNvSpPr txBox="1">
            <a:spLocks/>
          </p:cNvSpPr>
          <p:nvPr/>
        </p:nvSpPr>
        <p:spPr>
          <a:xfrm>
            <a:off x="7799675" y="5593855"/>
            <a:ext cx="1655840" cy="1111745"/>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lumMod val="75000"/>
                  </a:schemeClr>
                </a:solidFill>
              </a:rPr>
              <a:t>Staten Island</a:t>
            </a:r>
          </a:p>
          <a:p>
            <a:pPr marL="0" indent="0">
              <a:buNone/>
            </a:pPr>
            <a:r>
              <a:rPr lang="en-US" sz="1200" dirty="0">
                <a:solidFill>
                  <a:schemeClr val="bg1">
                    <a:lumMod val="75000"/>
                  </a:schemeClr>
                </a:solidFill>
              </a:rPr>
              <a:t>Central Limit Theorem applied for Staten Island.</a:t>
            </a:r>
          </a:p>
        </p:txBody>
      </p:sp>
      <p:sp>
        <p:nvSpPr>
          <p:cNvPr id="36" name="Content Placeholder 2"/>
          <p:cNvSpPr txBox="1">
            <a:spLocks/>
          </p:cNvSpPr>
          <p:nvPr/>
        </p:nvSpPr>
        <p:spPr>
          <a:xfrm>
            <a:off x="7799675" y="4746272"/>
            <a:ext cx="981569"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a:solidFill>
                  <a:srgbClr val="7030A0"/>
                </a:solidFill>
                <a:latin typeface="Open Sans" panose="020B0606030504020204" pitchFamily="34" charset="0"/>
                <a:ea typeface="Open Sans" panose="020B0606030504020204" pitchFamily="34" charset="0"/>
                <a:cs typeface="Open Sans" panose="020B0606030504020204" pitchFamily="34" charset="0"/>
              </a:rPr>
              <a:t>05</a:t>
            </a:r>
          </a:p>
        </p:txBody>
      </p:sp>
      <p:pic>
        <p:nvPicPr>
          <p:cNvPr id="30" name="Picture 29">
            <a:extLst>
              <a:ext uri="{FF2B5EF4-FFF2-40B4-BE49-F238E27FC236}">
                <a16:creationId xmlns:a16="http://schemas.microsoft.com/office/drawing/2014/main" id="{1CA03A36-FB99-3540-84E2-41F939688BFD}"/>
              </a:ext>
            </a:extLst>
          </p:cNvPr>
          <p:cNvPicPr/>
          <p:nvPr/>
        </p:nvPicPr>
        <p:blipFill>
          <a:blip r:embed="rId3">
            <a:extLst>
              <a:ext uri="{28A0092B-C50C-407E-A947-70E740481C1C}">
                <a14:useLocalDpi xmlns:a14="http://schemas.microsoft.com/office/drawing/2010/main" val="0"/>
              </a:ext>
            </a:extLst>
          </a:blip>
          <a:stretch>
            <a:fillRect/>
          </a:stretch>
        </p:blipFill>
        <p:spPr>
          <a:xfrm>
            <a:off x="2013928" y="1711436"/>
            <a:ext cx="3652150" cy="2755411"/>
          </a:xfrm>
          <a:prstGeom prst="rect">
            <a:avLst/>
          </a:prstGeom>
        </p:spPr>
      </p:pic>
      <p:pic>
        <p:nvPicPr>
          <p:cNvPr id="31" name="Picture 30">
            <a:extLst>
              <a:ext uri="{FF2B5EF4-FFF2-40B4-BE49-F238E27FC236}">
                <a16:creationId xmlns:a16="http://schemas.microsoft.com/office/drawing/2014/main" id="{D3A494BD-317F-A744-9305-2C9BB367A3F7}"/>
              </a:ext>
            </a:extLst>
          </p:cNvPr>
          <p:cNvPicPr/>
          <p:nvPr/>
        </p:nvPicPr>
        <p:blipFill>
          <a:blip r:embed="rId4">
            <a:extLst>
              <a:ext uri="{28A0092B-C50C-407E-A947-70E740481C1C}">
                <a14:useLocalDpi xmlns:a14="http://schemas.microsoft.com/office/drawing/2010/main" val="0"/>
              </a:ext>
            </a:extLst>
          </a:blip>
          <a:stretch>
            <a:fillRect/>
          </a:stretch>
        </p:blipFill>
        <p:spPr>
          <a:xfrm>
            <a:off x="6665525" y="1711435"/>
            <a:ext cx="3652150" cy="2755411"/>
          </a:xfrm>
          <a:prstGeom prst="rect">
            <a:avLst/>
          </a:prstGeom>
        </p:spPr>
      </p:pic>
      <p:grpSp>
        <p:nvGrpSpPr>
          <p:cNvPr id="43" name="Group 42">
            <a:extLst>
              <a:ext uri="{FF2B5EF4-FFF2-40B4-BE49-F238E27FC236}">
                <a16:creationId xmlns:a16="http://schemas.microsoft.com/office/drawing/2014/main" id="{95FB0B24-74B0-7D43-BBBD-764D754262C0}"/>
              </a:ext>
            </a:extLst>
          </p:cNvPr>
          <p:cNvGrpSpPr/>
          <p:nvPr/>
        </p:nvGrpSpPr>
        <p:grpSpPr>
          <a:xfrm rot="10800000" flipV="1">
            <a:off x="5380522" y="1080697"/>
            <a:ext cx="1427781" cy="45707"/>
            <a:chOff x="3965945" y="1385354"/>
            <a:chExt cx="4572000" cy="79107"/>
          </a:xfrm>
        </p:grpSpPr>
        <p:sp>
          <p:nvSpPr>
            <p:cNvPr id="44" name="Rectangle 43">
              <a:extLst>
                <a:ext uri="{FF2B5EF4-FFF2-40B4-BE49-F238E27FC236}">
                  <a16:creationId xmlns:a16="http://schemas.microsoft.com/office/drawing/2014/main" id="{7CCE8635-00C9-3447-827C-BF5DCD4D2C37}"/>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45" name="Rectangle 44">
              <a:extLst>
                <a:ext uri="{FF2B5EF4-FFF2-40B4-BE49-F238E27FC236}">
                  <a16:creationId xmlns:a16="http://schemas.microsoft.com/office/drawing/2014/main" id="{B340A66D-A447-4F4A-BD70-A374C5DF3344}"/>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46" name="Rectangle 45">
              <a:extLst>
                <a:ext uri="{FF2B5EF4-FFF2-40B4-BE49-F238E27FC236}">
                  <a16:creationId xmlns:a16="http://schemas.microsoft.com/office/drawing/2014/main" id="{70FA9802-EC61-AF4A-A8C9-C582723CEA0E}"/>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47" name="Rectangle 46">
              <a:extLst>
                <a:ext uri="{FF2B5EF4-FFF2-40B4-BE49-F238E27FC236}">
                  <a16:creationId xmlns:a16="http://schemas.microsoft.com/office/drawing/2014/main" id="{B9A55304-2E88-0343-B38E-5804F24DC01F}"/>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48" name="Rectangle 47">
              <a:extLst>
                <a:ext uri="{FF2B5EF4-FFF2-40B4-BE49-F238E27FC236}">
                  <a16:creationId xmlns:a16="http://schemas.microsoft.com/office/drawing/2014/main" id="{C5B4BA04-E475-9E47-86AE-B4E84196881C}"/>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49" name="Title 2">
            <a:extLst>
              <a:ext uri="{FF2B5EF4-FFF2-40B4-BE49-F238E27FC236}">
                <a16:creationId xmlns:a16="http://schemas.microsoft.com/office/drawing/2014/main" id="{6E917463-67BC-AA4B-8638-6A82D0DCF029}"/>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50" name="Rectangle 49">
            <a:extLst>
              <a:ext uri="{FF2B5EF4-FFF2-40B4-BE49-F238E27FC236}">
                <a16:creationId xmlns:a16="http://schemas.microsoft.com/office/drawing/2014/main" id="{2C2D81A7-DBA5-EF48-8035-D70A23343664}"/>
              </a:ext>
            </a:extLst>
          </p:cNvPr>
          <p:cNvSpPr/>
          <p:nvPr/>
        </p:nvSpPr>
        <p:spPr>
          <a:xfrm>
            <a:off x="1949745" y="749296"/>
            <a:ext cx="8259467" cy="584775"/>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 </a:t>
            </a:r>
            <a:r>
              <a:rPr lang="en-US" sz="1600" dirty="0">
                <a:solidFill>
                  <a:schemeClr val="bg1">
                    <a:lumMod val="75000"/>
                  </a:schemeClr>
                </a:solidFill>
                <a:latin typeface="Open Sans Light" panose="020B0306030504020204" pitchFamily="34" charset="0"/>
              </a:rPr>
              <a:t>Applicability of the Central Limit Theorem for Price</a:t>
            </a:r>
          </a:p>
          <a:p>
            <a:pPr algn="ctr"/>
            <a:endParaRPr lang="en-US" sz="1600" dirty="0">
              <a:solidFill>
                <a:schemeClr val="bg1">
                  <a:lumMod val="75000"/>
                </a:schemeClr>
              </a:solidFill>
              <a:latin typeface="Open Sans Light" panose="020B0306030504020204" pitchFamily="34" charset="0"/>
            </a:endParaRPr>
          </a:p>
        </p:txBody>
      </p:sp>
      <p:sp>
        <p:nvSpPr>
          <p:cNvPr id="51" name="Rectangle 50">
            <a:extLst>
              <a:ext uri="{FF2B5EF4-FFF2-40B4-BE49-F238E27FC236}">
                <a16:creationId xmlns:a16="http://schemas.microsoft.com/office/drawing/2014/main" id="{46CCF325-3D69-7C46-8DDB-F473B56F80B5}"/>
              </a:ext>
            </a:extLst>
          </p:cNvPr>
          <p:cNvSpPr/>
          <p:nvPr/>
        </p:nvSpPr>
        <p:spPr>
          <a:xfrm>
            <a:off x="712690" y="1211643"/>
            <a:ext cx="11048999" cy="338554"/>
          </a:xfrm>
          <a:prstGeom prst="rect">
            <a:avLst/>
          </a:prstGeom>
        </p:spPr>
        <p:txBody>
          <a:bodyPr wrap="square">
            <a:spAutoFit/>
          </a:bodyPr>
          <a:lstStyle/>
          <a:p>
            <a:pPr marL="285750" indent="-285750" algn="ctr">
              <a:buFont typeface="Arial" panose="020B0604020202020204" pitchFamily="34" charset="0"/>
              <a:buChar char="•"/>
            </a:pP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CLT visualization </a:t>
            </a:r>
            <a:r>
              <a:rPr lang="en-US" sz="1600" dirty="0">
                <a:solidFill>
                  <a:schemeClr val="bg1">
                    <a:lumMod val="75000"/>
                  </a:schemeClr>
                </a:solidFill>
                <a:latin typeface="Open Sans Light" panose="020B0306030504020204" pitchFamily="34" charset="0"/>
              </a:rPr>
              <a:t>by Histogram of Queens and Staten Island with sample size 10, 20, 30, 40 for price </a:t>
            </a:r>
          </a:p>
        </p:txBody>
      </p:sp>
    </p:spTree>
    <p:extLst>
      <p:ext uri="{BB962C8B-B14F-4D97-AF65-F5344CB8AC3E}">
        <p14:creationId xmlns:p14="http://schemas.microsoft.com/office/powerpoint/2010/main" val="154436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Title 2">
            <a:extLst>
              <a:ext uri="{FF2B5EF4-FFF2-40B4-BE49-F238E27FC236}">
                <a16:creationId xmlns:a16="http://schemas.microsoft.com/office/drawing/2014/main" id="{E9B6100E-3DF1-A64A-A54C-FA971327B60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1" name="Rectangle 20">
            <a:extLst>
              <a:ext uri="{FF2B5EF4-FFF2-40B4-BE49-F238E27FC236}">
                <a16:creationId xmlns:a16="http://schemas.microsoft.com/office/drawing/2014/main" id="{0A5DFE6E-1854-AE4E-9526-B89A6BEF8A74}"/>
              </a:ext>
            </a:extLst>
          </p:cNvPr>
          <p:cNvSpPr/>
          <p:nvPr/>
        </p:nvSpPr>
        <p:spPr>
          <a:xfrm>
            <a:off x="1949745" y="749296"/>
            <a:ext cx="8259467" cy="830997"/>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VI</a:t>
            </a:r>
            <a:r>
              <a:rPr lang="en-US" sz="1600" dirty="0">
                <a:solidFill>
                  <a:schemeClr val="bg1">
                    <a:lumMod val="75000"/>
                  </a:schemeClr>
                </a:solidFill>
                <a:latin typeface="Open Sans Light" panose="020B0306030504020204" pitchFamily="34" charset="0"/>
              </a:rPr>
              <a:t>. Sampling for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open data</a:t>
            </a:r>
          </a:p>
          <a:p>
            <a:pPr algn="ctr"/>
            <a:endParaRPr lang="en-US" sz="1600" dirty="0">
              <a:solidFill>
                <a:schemeClr val="bg1">
                  <a:lumMod val="75000"/>
                </a:schemeClr>
              </a:solidFill>
              <a:latin typeface="Open Sans Light" panose="020B0306030504020204" pitchFamily="34" charset="0"/>
            </a:endParaRPr>
          </a:p>
          <a:p>
            <a:pPr algn="ctr"/>
            <a:endParaRPr lang="en-US" sz="1600" dirty="0">
              <a:solidFill>
                <a:schemeClr val="bg1">
                  <a:lumMod val="75000"/>
                </a:schemeClr>
              </a:solidFill>
              <a:latin typeface="Open Sans Light" panose="020B0306030504020204" pitchFamily="34" charset="0"/>
            </a:endParaRPr>
          </a:p>
        </p:txBody>
      </p:sp>
      <p:sp>
        <p:nvSpPr>
          <p:cNvPr id="24" name="Rectangle 23">
            <a:extLst>
              <a:ext uri="{FF2B5EF4-FFF2-40B4-BE49-F238E27FC236}">
                <a16:creationId xmlns:a16="http://schemas.microsoft.com/office/drawing/2014/main" id="{8E06F309-9D89-EA44-A0AE-EFC5BB0A53D0}"/>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1. Setting data</a:t>
            </a:r>
            <a:endParaRPr lang="en-US" sz="1600" dirty="0">
              <a:solidFill>
                <a:schemeClr val="bg1">
                  <a:lumMod val="75000"/>
                </a:schemeClr>
              </a:solidFill>
              <a:latin typeface="Open Sans Light" panose="020B0306030504020204" pitchFamily="34" charset="0"/>
            </a:endParaRPr>
          </a:p>
        </p:txBody>
      </p:sp>
      <p:sp>
        <p:nvSpPr>
          <p:cNvPr id="5" name="TextBox 4">
            <a:extLst>
              <a:ext uri="{FF2B5EF4-FFF2-40B4-BE49-F238E27FC236}">
                <a16:creationId xmlns:a16="http://schemas.microsoft.com/office/drawing/2014/main" id="{931915F9-7403-7C41-A49A-D329BEC2172F}"/>
              </a:ext>
            </a:extLst>
          </p:cNvPr>
          <p:cNvSpPr txBox="1"/>
          <p:nvPr/>
        </p:nvSpPr>
        <p:spPr>
          <a:xfrm>
            <a:off x="3602978" y="3429000"/>
            <a:ext cx="4952999" cy="1169551"/>
          </a:xfrm>
          <a:prstGeom prst="rect">
            <a:avLst/>
          </a:prstGeom>
          <a:noFill/>
        </p:spPr>
        <p:txBody>
          <a:bodyPr wrap="square" rtlCol="0">
            <a:spAutoFit/>
          </a:bodyPr>
          <a:lstStyle/>
          <a:p>
            <a:r>
              <a:rPr lang="en-US" sz="1600" dirty="0">
                <a:solidFill>
                  <a:schemeClr val="bg1"/>
                </a:solidFill>
              </a:rPr>
              <a:t>    </a:t>
            </a:r>
            <a:r>
              <a:rPr lang="en-US" sz="1800" dirty="0">
                <a:solidFill>
                  <a:schemeClr val="bg1">
                    <a:lumMod val="75000"/>
                  </a:schemeClr>
                </a:solidFill>
                <a:latin typeface="Open Sans Light" panose="020B0306030504020204" pitchFamily="34" charset="0"/>
              </a:rPr>
              <a:t>Randomly draw 5000 samples from the whole </a:t>
            </a:r>
            <a:r>
              <a:rPr lang="en-US" sz="1800" dirty="0" err="1">
                <a:solidFill>
                  <a:schemeClr val="bg1">
                    <a:lumMod val="75000"/>
                  </a:schemeClr>
                </a:solidFill>
                <a:latin typeface="Open Sans Light" panose="020B0306030504020204" pitchFamily="34" charset="0"/>
              </a:rPr>
              <a:t>airbnb</a:t>
            </a:r>
            <a:r>
              <a:rPr lang="en-US" sz="1800" dirty="0">
                <a:solidFill>
                  <a:schemeClr val="bg1">
                    <a:lumMod val="75000"/>
                  </a:schemeClr>
                </a:solidFill>
                <a:latin typeface="Open Sans Light" panose="020B0306030504020204" pitchFamily="34" charset="0"/>
              </a:rPr>
              <a:t> data set by using sampling method to draw different samples.</a:t>
            </a:r>
          </a:p>
          <a:p>
            <a:endParaRPr lang="en-US" sz="1600" dirty="0">
              <a:solidFill>
                <a:schemeClr val="bg1"/>
              </a:solidFill>
            </a:endParaRPr>
          </a:p>
        </p:txBody>
      </p:sp>
      <p:pic>
        <p:nvPicPr>
          <p:cNvPr id="13" name="Picture 12">
            <a:extLst>
              <a:ext uri="{FF2B5EF4-FFF2-40B4-BE49-F238E27FC236}">
                <a16:creationId xmlns:a16="http://schemas.microsoft.com/office/drawing/2014/main" id="{212AE62D-8365-F84B-9434-42BC7D9FF7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12041" y="1889922"/>
            <a:ext cx="5564739" cy="990167"/>
          </a:xfrm>
          <a:prstGeom prst="rect">
            <a:avLst/>
          </a:prstGeom>
        </p:spPr>
      </p:pic>
    </p:spTree>
    <p:extLst>
      <p:ext uri="{BB962C8B-B14F-4D97-AF65-F5344CB8AC3E}">
        <p14:creationId xmlns:p14="http://schemas.microsoft.com/office/powerpoint/2010/main" val="1871475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0796DCC-A251-134E-AA97-048417AA629C}"/>
              </a:ext>
            </a:extLst>
          </p:cNvPr>
          <p:cNvPicPr/>
          <p:nvPr/>
        </p:nvPicPr>
        <p:blipFill rotWithShape="1">
          <a:blip r:embed="rId2">
            <a:extLst>
              <a:ext uri="{28A0092B-C50C-407E-A947-70E740481C1C}">
                <a14:useLocalDpi xmlns:a14="http://schemas.microsoft.com/office/drawing/2010/main" val="0"/>
              </a:ext>
            </a:extLst>
          </a:blip>
          <a:srcRect l="10361" b="23824"/>
          <a:stretch/>
        </p:blipFill>
        <p:spPr bwMode="auto">
          <a:xfrm>
            <a:off x="7313612" y="3407567"/>
            <a:ext cx="4211650" cy="2713094"/>
          </a:xfrm>
          <a:prstGeom prst="rect">
            <a:avLst/>
          </a:prstGeom>
          <a:ln>
            <a:noFill/>
          </a:ln>
          <a:extLst>
            <a:ext uri="{53640926-AAD7-44D8-BBD7-CCE9431645EC}">
              <a14:shadowObscured xmlns:a14="http://schemas.microsoft.com/office/drawing/2010/main"/>
            </a:ext>
          </a:extLst>
        </p:spPr>
      </p:pic>
      <p:sp>
        <p:nvSpPr>
          <p:cNvPr id="46" name="Rectangle 45">
            <a:extLst>
              <a:ext uri="{FF2B5EF4-FFF2-40B4-BE49-F238E27FC236}">
                <a16:creationId xmlns:a16="http://schemas.microsoft.com/office/drawing/2014/main" id="{6974D24A-0D95-9E46-A8EE-975386D894C2}"/>
              </a:ext>
            </a:extLst>
          </p:cNvPr>
          <p:cNvSpPr/>
          <p:nvPr/>
        </p:nvSpPr>
        <p:spPr>
          <a:xfrm>
            <a:off x="4891281" y="3719177"/>
            <a:ext cx="4700846" cy="584775"/>
          </a:xfrm>
          <a:prstGeom prst="rect">
            <a:avLst/>
          </a:prstGeom>
        </p:spPr>
        <p:txBody>
          <a:bodyPr wrap="square">
            <a:spAutoFit/>
          </a:bodyPr>
          <a:lstStyle/>
          <a:p>
            <a:pPr lvl="0"/>
            <a:r>
              <a:rPr lang="en-US" sz="1600" dirty="0" err="1">
                <a:solidFill>
                  <a:schemeClr val="bg1">
                    <a:lumMod val="75000"/>
                  </a:schemeClr>
                </a:solidFill>
                <a:latin typeface="Open Sans Light" panose="020B0306030504020204" pitchFamily="34" charset="0"/>
              </a:rPr>
              <a:t>Barpolot</a:t>
            </a:r>
            <a:r>
              <a:rPr lang="en-US" sz="1600" dirty="0">
                <a:solidFill>
                  <a:schemeClr val="bg1">
                    <a:lumMod val="75000"/>
                  </a:schemeClr>
                </a:solidFill>
                <a:latin typeface="Open Sans Light" panose="020B0306030504020204" pitchFamily="34" charset="0"/>
              </a:rPr>
              <a:t> of 5000 random </a:t>
            </a:r>
          </a:p>
          <a:p>
            <a:pPr lvl="0"/>
            <a:r>
              <a:rPr lang="en-US" sz="1600" dirty="0">
                <a:solidFill>
                  <a:schemeClr val="bg1">
                    <a:lumMod val="75000"/>
                  </a:schemeClr>
                </a:solidFill>
                <a:latin typeface="Open Sans Light" panose="020B0306030504020204" pitchFamily="34" charset="0"/>
              </a:rPr>
              <a:t>variables drew in </a:t>
            </a:r>
            <a:r>
              <a:rPr lang="en-US" sz="1600" dirty="0" err="1">
                <a:solidFill>
                  <a:schemeClr val="bg1">
                    <a:lumMod val="75000"/>
                  </a:schemeClr>
                </a:solidFill>
                <a:latin typeface="Open Sans Light" panose="020B0306030504020204" pitchFamily="34" charset="0"/>
              </a:rPr>
              <a:t>airbnb</a:t>
            </a:r>
            <a:endParaRPr lang="en-US" sz="1600" dirty="0">
              <a:solidFill>
                <a:schemeClr val="bg1">
                  <a:lumMod val="75000"/>
                </a:schemeClr>
              </a:solidFill>
              <a:latin typeface="Open Sans Light" panose="020B0306030504020204" pitchFamily="34" charset="0"/>
            </a:endParaRPr>
          </a:p>
        </p:txBody>
      </p:sp>
      <p:sp>
        <p:nvSpPr>
          <p:cNvPr id="29" name="Content Placeholder 28"/>
          <p:cNvSpPr>
            <a:spLocks noGrp="1"/>
          </p:cNvSpPr>
          <p:nvPr>
            <p:ph sz="quarter" idx="16"/>
          </p:nvPr>
        </p:nvSpPr>
        <p:spPr>
          <a:xfrm>
            <a:off x="6935108" y="1636688"/>
            <a:ext cx="2951137" cy="457199"/>
          </a:xfrm>
        </p:spPr>
        <p:txBody>
          <a:bodyPr anchor="t" anchorCtr="0">
            <a:noAutofit/>
          </a:bodyPr>
          <a:lstStyle/>
          <a:p>
            <a:r>
              <a:rPr lang="en-US" sz="1400" dirty="0">
                <a:solidFill>
                  <a:schemeClr val="bg1">
                    <a:lumMod val="75000"/>
                  </a:schemeClr>
                </a:solidFill>
                <a:latin typeface="+mn-lt"/>
              </a:rPr>
              <a:t>Sample random sampling</a:t>
            </a:r>
          </a:p>
          <a:p>
            <a:r>
              <a:rPr lang="en-US" dirty="0">
                <a:solidFill>
                  <a:schemeClr val="bg1">
                    <a:lumMod val="75000"/>
                  </a:schemeClr>
                </a:solidFill>
              </a:rPr>
              <a:t>By using sample random sampling, 5000 samples were drawing. By table() function, it shows that 114 samples from Bronx, 1972 samples from Brooklyn, 2293 samples from Manhattan, 586 samples from Queens, and 35 samples from Staten Island. </a:t>
            </a:r>
          </a:p>
          <a:p>
            <a:endParaRPr lang="en-US" dirty="0">
              <a:solidFill>
                <a:schemeClr val="bg1">
                  <a:lumMod val="75000"/>
                </a:schemeClr>
              </a:solidFill>
            </a:endParaRPr>
          </a:p>
        </p:txBody>
      </p:sp>
      <p:pic>
        <p:nvPicPr>
          <p:cNvPr id="22" name="Picture 21">
            <a:extLst>
              <a:ext uri="{FF2B5EF4-FFF2-40B4-BE49-F238E27FC236}">
                <a16:creationId xmlns:a16="http://schemas.microsoft.com/office/drawing/2014/main" id="{1AAF3C68-79F6-9F48-BF34-24FA26A4FA4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02580" y="1632941"/>
            <a:ext cx="3220720" cy="792480"/>
          </a:xfrm>
          <a:prstGeom prst="rect">
            <a:avLst/>
          </a:prstGeom>
        </p:spPr>
      </p:pic>
      <p:pic>
        <p:nvPicPr>
          <p:cNvPr id="23" name="Picture 22">
            <a:extLst>
              <a:ext uri="{FF2B5EF4-FFF2-40B4-BE49-F238E27FC236}">
                <a16:creationId xmlns:a16="http://schemas.microsoft.com/office/drawing/2014/main" id="{E0ADD2FD-6DBD-334A-AFAF-711D0A0902F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302580" y="2421498"/>
            <a:ext cx="4397375" cy="566420"/>
          </a:xfrm>
          <a:prstGeom prst="rect">
            <a:avLst/>
          </a:prstGeom>
        </p:spPr>
      </p:pic>
      <p:grpSp>
        <p:nvGrpSpPr>
          <p:cNvPr id="24" name="Group 23">
            <a:extLst>
              <a:ext uri="{FF2B5EF4-FFF2-40B4-BE49-F238E27FC236}">
                <a16:creationId xmlns:a16="http://schemas.microsoft.com/office/drawing/2014/main" id="{753C915C-4AA0-7A42-AD86-16C812FD43A1}"/>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88A41B33-3473-8647-B23C-66D449A51F50}"/>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F1C14213-2ADB-E04E-ACC9-48388F71F61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F85324FD-EB46-494C-A29C-E2188AE89063}"/>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a:extLst>
                <a:ext uri="{FF2B5EF4-FFF2-40B4-BE49-F238E27FC236}">
                  <a16:creationId xmlns:a16="http://schemas.microsoft.com/office/drawing/2014/main" id="{FE0A438F-FBB9-7449-801E-47F330818349}"/>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a:extLst>
                <a:ext uri="{FF2B5EF4-FFF2-40B4-BE49-F238E27FC236}">
                  <a16:creationId xmlns:a16="http://schemas.microsoft.com/office/drawing/2014/main" id="{08509E46-D9CD-074A-A626-E199081606C8}"/>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7" name="Title 2">
            <a:extLst>
              <a:ext uri="{FF2B5EF4-FFF2-40B4-BE49-F238E27FC236}">
                <a16:creationId xmlns:a16="http://schemas.microsoft.com/office/drawing/2014/main" id="{A1E35CF5-5CEF-CE49-B294-391A4B2D0F4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0" name="Rectangle 39">
            <a:extLst>
              <a:ext uri="{FF2B5EF4-FFF2-40B4-BE49-F238E27FC236}">
                <a16:creationId xmlns:a16="http://schemas.microsoft.com/office/drawing/2014/main" id="{EA058D49-530C-9143-819A-B33B7A72AE8A}"/>
              </a:ext>
            </a:extLst>
          </p:cNvPr>
          <p:cNvSpPr/>
          <p:nvPr/>
        </p:nvSpPr>
        <p:spPr>
          <a:xfrm>
            <a:off x="1949745" y="749296"/>
            <a:ext cx="8259467" cy="830997"/>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VI</a:t>
            </a:r>
            <a:r>
              <a:rPr lang="en-US" sz="1600" dirty="0">
                <a:solidFill>
                  <a:schemeClr val="bg1">
                    <a:lumMod val="75000"/>
                  </a:schemeClr>
                </a:solidFill>
                <a:latin typeface="Open Sans Light" panose="020B0306030504020204" pitchFamily="34" charset="0"/>
              </a:rPr>
              <a:t>. Sampling for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open data</a:t>
            </a:r>
          </a:p>
          <a:p>
            <a:pPr algn="ctr"/>
            <a:endParaRPr lang="en-US" sz="1600" dirty="0">
              <a:solidFill>
                <a:schemeClr val="bg1">
                  <a:lumMod val="75000"/>
                </a:schemeClr>
              </a:solidFill>
              <a:latin typeface="Open Sans Light" panose="020B0306030504020204" pitchFamily="34" charset="0"/>
            </a:endParaRPr>
          </a:p>
          <a:p>
            <a:pPr algn="ctr"/>
            <a:endParaRPr lang="en-US" sz="1600" dirty="0">
              <a:solidFill>
                <a:schemeClr val="bg1">
                  <a:lumMod val="75000"/>
                </a:schemeClr>
              </a:solidFill>
              <a:latin typeface="Open Sans Light" panose="020B0306030504020204" pitchFamily="34" charset="0"/>
            </a:endParaRPr>
          </a:p>
        </p:txBody>
      </p:sp>
      <p:sp>
        <p:nvSpPr>
          <p:cNvPr id="41" name="Rectangle 40">
            <a:extLst>
              <a:ext uri="{FF2B5EF4-FFF2-40B4-BE49-F238E27FC236}">
                <a16:creationId xmlns:a16="http://schemas.microsoft.com/office/drawing/2014/main" id="{C8B29AB7-5165-6849-9D41-567956C0F44A}"/>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2. Sample random sampling and visualization of 5000 samples</a:t>
            </a:r>
            <a:endParaRPr lang="en-US" sz="1600" dirty="0">
              <a:solidFill>
                <a:schemeClr val="bg1">
                  <a:lumMod val="75000"/>
                </a:schemeClr>
              </a:solidFill>
              <a:latin typeface="Open Sans Light" panose="020B0306030504020204" pitchFamily="34" charset="0"/>
            </a:endParaRPr>
          </a:p>
        </p:txBody>
      </p:sp>
      <p:pic>
        <p:nvPicPr>
          <p:cNvPr id="42" name="Picture 41">
            <a:extLst>
              <a:ext uri="{FF2B5EF4-FFF2-40B4-BE49-F238E27FC236}">
                <a16:creationId xmlns:a16="http://schemas.microsoft.com/office/drawing/2014/main" id="{53702DD8-CA10-8B40-A18D-B0728E943EB7}"/>
              </a:ext>
            </a:extLst>
          </p:cNvPr>
          <p:cNvPicPr/>
          <p:nvPr/>
        </p:nvPicPr>
        <p:blipFill>
          <a:blip r:embed="rId5">
            <a:extLst>
              <a:ext uri="{28A0092B-C50C-407E-A947-70E740481C1C}">
                <a14:useLocalDpi xmlns:a14="http://schemas.microsoft.com/office/drawing/2010/main" val="0"/>
              </a:ext>
            </a:extLst>
          </a:blip>
          <a:stretch>
            <a:fillRect/>
          </a:stretch>
        </p:blipFill>
        <p:spPr>
          <a:xfrm>
            <a:off x="965678" y="3429000"/>
            <a:ext cx="3535590" cy="2679704"/>
          </a:xfrm>
          <a:prstGeom prst="rect">
            <a:avLst/>
          </a:prstGeom>
        </p:spPr>
      </p:pic>
      <p:sp>
        <p:nvSpPr>
          <p:cNvPr id="52" name="Rectangle 51">
            <a:extLst>
              <a:ext uri="{FF2B5EF4-FFF2-40B4-BE49-F238E27FC236}">
                <a16:creationId xmlns:a16="http://schemas.microsoft.com/office/drawing/2014/main" id="{927D9E43-AA83-EA48-9DC4-58E234C7A9DF}"/>
              </a:ext>
            </a:extLst>
          </p:cNvPr>
          <p:cNvSpPr/>
          <p:nvPr/>
        </p:nvSpPr>
        <p:spPr>
          <a:xfrm>
            <a:off x="4799012" y="5611839"/>
            <a:ext cx="4700846" cy="830997"/>
          </a:xfrm>
          <a:prstGeom prst="rect">
            <a:avLst/>
          </a:prstGeom>
        </p:spPr>
        <p:txBody>
          <a:bodyPr wrap="square">
            <a:spAutoFit/>
          </a:bodyPr>
          <a:lstStyle/>
          <a:p>
            <a:pPr lvl="0"/>
            <a:r>
              <a:rPr lang="en-US" sz="1600" dirty="0">
                <a:solidFill>
                  <a:schemeClr val="bg1">
                    <a:lumMod val="75000"/>
                  </a:schemeClr>
                </a:solidFill>
                <a:latin typeface="Open Sans Light" panose="020B0306030504020204" pitchFamily="34" charset="0"/>
              </a:rPr>
              <a:t>Pie chart of the proportion</a:t>
            </a:r>
          </a:p>
          <a:p>
            <a:pPr lvl="0"/>
            <a:r>
              <a:rPr lang="en-US" sz="1600" dirty="0">
                <a:solidFill>
                  <a:schemeClr val="bg1">
                    <a:lumMod val="75000"/>
                  </a:schemeClr>
                </a:solidFill>
                <a:latin typeface="Open Sans Light" panose="020B0306030504020204" pitchFamily="34" charset="0"/>
              </a:rPr>
              <a:t>of random variables drew </a:t>
            </a:r>
          </a:p>
          <a:p>
            <a:pPr lvl="0"/>
            <a:r>
              <a:rPr lang="en-US" sz="1600" dirty="0">
                <a:solidFill>
                  <a:schemeClr val="bg1">
                    <a:lumMod val="75000"/>
                  </a:schemeClr>
                </a:solidFill>
                <a:latin typeface="Open Sans Light" panose="020B0306030504020204" pitchFamily="34" charset="0"/>
              </a:rPr>
              <a:t>in each borough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C0796DCC-A251-134E-AA97-048417AA629C}"/>
              </a:ext>
            </a:extLst>
          </p:cNvPr>
          <p:cNvPicPr/>
          <p:nvPr/>
        </p:nvPicPr>
        <p:blipFill rotWithShape="1">
          <a:blip r:embed="rId2">
            <a:extLst>
              <a:ext uri="{28A0092B-C50C-407E-A947-70E740481C1C}">
                <a14:useLocalDpi xmlns:a14="http://schemas.microsoft.com/office/drawing/2010/main" val="0"/>
              </a:ext>
            </a:extLst>
          </a:blip>
          <a:srcRect l="10361" b="23824"/>
          <a:stretch/>
        </p:blipFill>
        <p:spPr bwMode="auto">
          <a:xfrm>
            <a:off x="7313612" y="3407567"/>
            <a:ext cx="4211650" cy="2713094"/>
          </a:xfrm>
          <a:prstGeom prst="rect">
            <a:avLst/>
          </a:prstGeom>
          <a:ln>
            <a:noFill/>
          </a:ln>
          <a:extLst>
            <a:ext uri="{53640926-AAD7-44D8-BBD7-CCE9431645EC}">
              <a14:shadowObscured xmlns:a14="http://schemas.microsoft.com/office/drawing/2010/main"/>
            </a:ext>
          </a:extLst>
        </p:spPr>
      </p:pic>
      <p:sp>
        <p:nvSpPr>
          <p:cNvPr id="46" name="Rectangle 45">
            <a:extLst>
              <a:ext uri="{FF2B5EF4-FFF2-40B4-BE49-F238E27FC236}">
                <a16:creationId xmlns:a16="http://schemas.microsoft.com/office/drawing/2014/main" id="{6974D24A-0D95-9E46-A8EE-975386D894C2}"/>
              </a:ext>
            </a:extLst>
          </p:cNvPr>
          <p:cNvSpPr/>
          <p:nvPr/>
        </p:nvSpPr>
        <p:spPr>
          <a:xfrm>
            <a:off x="4891281" y="3719177"/>
            <a:ext cx="4700846" cy="584775"/>
          </a:xfrm>
          <a:prstGeom prst="rect">
            <a:avLst/>
          </a:prstGeom>
        </p:spPr>
        <p:txBody>
          <a:bodyPr wrap="square">
            <a:spAutoFit/>
          </a:bodyPr>
          <a:lstStyle/>
          <a:p>
            <a:pPr lvl="0"/>
            <a:r>
              <a:rPr lang="en-US" sz="1600" dirty="0" err="1">
                <a:solidFill>
                  <a:schemeClr val="bg1">
                    <a:lumMod val="75000"/>
                  </a:schemeClr>
                </a:solidFill>
                <a:latin typeface="Open Sans Light" panose="020B0306030504020204" pitchFamily="34" charset="0"/>
              </a:rPr>
              <a:t>Barpolot</a:t>
            </a:r>
            <a:r>
              <a:rPr lang="en-US" sz="1600" dirty="0">
                <a:solidFill>
                  <a:schemeClr val="bg1">
                    <a:lumMod val="75000"/>
                  </a:schemeClr>
                </a:solidFill>
                <a:latin typeface="Open Sans Light" panose="020B0306030504020204" pitchFamily="34" charset="0"/>
              </a:rPr>
              <a:t> of 5000 random </a:t>
            </a:r>
          </a:p>
          <a:p>
            <a:pPr lvl="0"/>
            <a:r>
              <a:rPr lang="en-US" sz="1600" dirty="0">
                <a:solidFill>
                  <a:schemeClr val="bg1">
                    <a:lumMod val="75000"/>
                  </a:schemeClr>
                </a:solidFill>
                <a:latin typeface="Open Sans Light" panose="020B0306030504020204" pitchFamily="34" charset="0"/>
              </a:rPr>
              <a:t>variables drew in </a:t>
            </a:r>
            <a:r>
              <a:rPr lang="en-US" sz="1600" dirty="0" err="1">
                <a:solidFill>
                  <a:schemeClr val="bg1">
                    <a:lumMod val="75000"/>
                  </a:schemeClr>
                </a:solidFill>
                <a:latin typeface="Open Sans Light" panose="020B0306030504020204" pitchFamily="34" charset="0"/>
              </a:rPr>
              <a:t>airbnb</a:t>
            </a:r>
            <a:endParaRPr lang="en-US" sz="1600" dirty="0">
              <a:solidFill>
                <a:schemeClr val="bg1">
                  <a:lumMod val="75000"/>
                </a:schemeClr>
              </a:solidFill>
              <a:latin typeface="Open Sans Light" panose="020B0306030504020204" pitchFamily="34" charset="0"/>
            </a:endParaRPr>
          </a:p>
        </p:txBody>
      </p:sp>
      <p:sp>
        <p:nvSpPr>
          <p:cNvPr id="29" name="Content Placeholder 28"/>
          <p:cNvSpPr>
            <a:spLocks noGrp="1"/>
          </p:cNvSpPr>
          <p:nvPr>
            <p:ph sz="quarter" idx="16"/>
          </p:nvPr>
        </p:nvSpPr>
        <p:spPr>
          <a:xfrm>
            <a:off x="6935108" y="1636688"/>
            <a:ext cx="2951137" cy="457199"/>
          </a:xfrm>
        </p:spPr>
        <p:txBody>
          <a:bodyPr anchor="t" anchorCtr="0">
            <a:noAutofit/>
          </a:bodyPr>
          <a:lstStyle/>
          <a:p>
            <a:r>
              <a:rPr lang="en-US" sz="1400" dirty="0">
                <a:solidFill>
                  <a:schemeClr val="bg1">
                    <a:lumMod val="75000"/>
                  </a:schemeClr>
                </a:solidFill>
                <a:latin typeface="+mn-lt"/>
              </a:rPr>
              <a:t>Systematic sampling</a:t>
            </a:r>
          </a:p>
          <a:p>
            <a:endParaRPr lang="en-US" dirty="0">
              <a:solidFill>
                <a:schemeClr val="bg1">
                  <a:lumMod val="75000"/>
                </a:schemeClr>
              </a:solidFill>
            </a:endParaRPr>
          </a:p>
        </p:txBody>
      </p:sp>
      <p:grpSp>
        <p:nvGrpSpPr>
          <p:cNvPr id="24" name="Group 23">
            <a:extLst>
              <a:ext uri="{FF2B5EF4-FFF2-40B4-BE49-F238E27FC236}">
                <a16:creationId xmlns:a16="http://schemas.microsoft.com/office/drawing/2014/main" id="{753C915C-4AA0-7A42-AD86-16C812FD43A1}"/>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88A41B33-3473-8647-B23C-66D449A51F50}"/>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F1C14213-2ADB-E04E-ACC9-48388F71F61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F85324FD-EB46-494C-A29C-E2188AE89063}"/>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a:extLst>
                <a:ext uri="{FF2B5EF4-FFF2-40B4-BE49-F238E27FC236}">
                  <a16:creationId xmlns:a16="http://schemas.microsoft.com/office/drawing/2014/main" id="{FE0A438F-FBB9-7449-801E-47F330818349}"/>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a:extLst>
                <a:ext uri="{FF2B5EF4-FFF2-40B4-BE49-F238E27FC236}">
                  <a16:creationId xmlns:a16="http://schemas.microsoft.com/office/drawing/2014/main" id="{08509E46-D9CD-074A-A626-E199081606C8}"/>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7" name="Title 2">
            <a:extLst>
              <a:ext uri="{FF2B5EF4-FFF2-40B4-BE49-F238E27FC236}">
                <a16:creationId xmlns:a16="http://schemas.microsoft.com/office/drawing/2014/main" id="{A1E35CF5-5CEF-CE49-B294-391A4B2D0F4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0" name="Rectangle 39">
            <a:extLst>
              <a:ext uri="{FF2B5EF4-FFF2-40B4-BE49-F238E27FC236}">
                <a16:creationId xmlns:a16="http://schemas.microsoft.com/office/drawing/2014/main" id="{EA058D49-530C-9143-819A-B33B7A72AE8A}"/>
              </a:ext>
            </a:extLst>
          </p:cNvPr>
          <p:cNvSpPr/>
          <p:nvPr/>
        </p:nvSpPr>
        <p:spPr>
          <a:xfrm>
            <a:off x="1949745" y="749296"/>
            <a:ext cx="8259467" cy="830997"/>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VI</a:t>
            </a:r>
            <a:r>
              <a:rPr lang="en-US" sz="1600" dirty="0">
                <a:solidFill>
                  <a:schemeClr val="bg1">
                    <a:lumMod val="75000"/>
                  </a:schemeClr>
                </a:solidFill>
                <a:latin typeface="Open Sans Light" panose="020B0306030504020204" pitchFamily="34" charset="0"/>
              </a:rPr>
              <a:t>. Sampling for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open data</a:t>
            </a:r>
          </a:p>
          <a:p>
            <a:pPr algn="ctr"/>
            <a:endParaRPr lang="en-US" sz="1600" dirty="0">
              <a:solidFill>
                <a:schemeClr val="bg1">
                  <a:lumMod val="75000"/>
                </a:schemeClr>
              </a:solidFill>
              <a:latin typeface="Open Sans Light" panose="020B0306030504020204" pitchFamily="34" charset="0"/>
            </a:endParaRPr>
          </a:p>
          <a:p>
            <a:pPr algn="ctr"/>
            <a:endParaRPr lang="en-US" sz="1600" dirty="0">
              <a:solidFill>
                <a:schemeClr val="bg1">
                  <a:lumMod val="75000"/>
                </a:schemeClr>
              </a:solidFill>
              <a:latin typeface="Open Sans Light" panose="020B0306030504020204" pitchFamily="34" charset="0"/>
            </a:endParaRPr>
          </a:p>
        </p:txBody>
      </p:sp>
      <p:sp>
        <p:nvSpPr>
          <p:cNvPr id="41" name="Rectangle 40">
            <a:extLst>
              <a:ext uri="{FF2B5EF4-FFF2-40B4-BE49-F238E27FC236}">
                <a16:creationId xmlns:a16="http://schemas.microsoft.com/office/drawing/2014/main" id="{C8B29AB7-5165-6849-9D41-567956C0F44A}"/>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3. Systematic sampling and visualization of 5000 samples</a:t>
            </a:r>
            <a:endParaRPr lang="en-US" sz="1600" dirty="0">
              <a:solidFill>
                <a:schemeClr val="bg1">
                  <a:lumMod val="75000"/>
                </a:schemeClr>
              </a:solidFill>
              <a:latin typeface="Open Sans Light" panose="020B0306030504020204" pitchFamily="34" charset="0"/>
            </a:endParaRPr>
          </a:p>
        </p:txBody>
      </p:sp>
      <p:pic>
        <p:nvPicPr>
          <p:cNvPr id="42" name="Picture 41">
            <a:extLst>
              <a:ext uri="{FF2B5EF4-FFF2-40B4-BE49-F238E27FC236}">
                <a16:creationId xmlns:a16="http://schemas.microsoft.com/office/drawing/2014/main" id="{53702DD8-CA10-8B40-A18D-B0728E943EB7}"/>
              </a:ext>
            </a:extLst>
          </p:cNvPr>
          <p:cNvPicPr/>
          <p:nvPr/>
        </p:nvPicPr>
        <p:blipFill>
          <a:blip r:embed="rId3">
            <a:extLst>
              <a:ext uri="{28A0092B-C50C-407E-A947-70E740481C1C}">
                <a14:useLocalDpi xmlns:a14="http://schemas.microsoft.com/office/drawing/2010/main" val="0"/>
              </a:ext>
            </a:extLst>
          </a:blip>
          <a:stretch>
            <a:fillRect/>
          </a:stretch>
        </p:blipFill>
        <p:spPr>
          <a:xfrm>
            <a:off x="965678" y="3429000"/>
            <a:ext cx="3535590" cy="2679704"/>
          </a:xfrm>
          <a:prstGeom prst="rect">
            <a:avLst/>
          </a:prstGeom>
        </p:spPr>
      </p:pic>
      <p:sp>
        <p:nvSpPr>
          <p:cNvPr id="52" name="Rectangle 51">
            <a:extLst>
              <a:ext uri="{FF2B5EF4-FFF2-40B4-BE49-F238E27FC236}">
                <a16:creationId xmlns:a16="http://schemas.microsoft.com/office/drawing/2014/main" id="{927D9E43-AA83-EA48-9DC4-58E234C7A9DF}"/>
              </a:ext>
            </a:extLst>
          </p:cNvPr>
          <p:cNvSpPr/>
          <p:nvPr/>
        </p:nvSpPr>
        <p:spPr>
          <a:xfrm>
            <a:off x="4799012" y="5611839"/>
            <a:ext cx="4700846" cy="830997"/>
          </a:xfrm>
          <a:prstGeom prst="rect">
            <a:avLst/>
          </a:prstGeom>
        </p:spPr>
        <p:txBody>
          <a:bodyPr wrap="square">
            <a:spAutoFit/>
          </a:bodyPr>
          <a:lstStyle/>
          <a:p>
            <a:pPr lvl="0"/>
            <a:r>
              <a:rPr lang="en-US" sz="1600" dirty="0">
                <a:solidFill>
                  <a:schemeClr val="bg1">
                    <a:lumMod val="75000"/>
                  </a:schemeClr>
                </a:solidFill>
                <a:latin typeface="Open Sans Light" panose="020B0306030504020204" pitchFamily="34" charset="0"/>
              </a:rPr>
              <a:t>Pie chart of the proportion</a:t>
            </a:r>
          </a:p>
          <a:p>
            <a:pPr lvl="0"/>
            <a:r>
              <a:rPr lang="en-US" sz="1600" dirty="0">
                <a:solidFill>
                  <a:schemeClr val="bg1">
                    <a:lumMod val="75000"/>
                  </a:schemeClr>
                </a:solidFill>
                <a:latin typeface="Open Sans Light" panose="020B0306030504020204" pitchFamily="34" charset="0"/>
              </a:rPr>
              <a:t>of random variables drew </a:t>
            </a:r>
          </a:p>
          <a:p>
            <a:pPr lvl="0"/>
            <a:r>
              <a:rPr lang="en-US" sz="1600" dirty="0">
                <a:solidFill>
                  <a:schemeClr val="bg1">
                    <a:lumMod val="75000"/>
                  </a:schemeClr>
                </a:solidFill>
                <a:latin typeface="Open Sans Light" panose="020B0306030504020204" pitchFamily="34" charset="0"/>
              </a:rPr>
              <a:t>in each borough </a:t>
            </a:r>
          </a:p>
        </p:txBody>
      </p:sp>
      <p:pic>
        <p:nvPicPr>
          <p:cNvPr id="18" name="Picture 17">
            <a:extLst>
              <a:ext uri="{FF2B5EF4-FFF2-40B4-BE49-F238E27FC236}">
                <a16:creationId xmlns:a16="http://schemas.microsoft.com/office/drawing/2014/main" id="{2EE8212C-8B98-8446-A974-3BBA95B6CF3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52275" y="1801706"/>
            <a:ext cx="4163695" cy="539115"/>
          </a:xfrm>
          <a:prstGeom prst="rect">
            <a:avLst/>
          </a:prstGeom>
        </p:spPr>
      </p:pic>
      <p:pic>
        <p:nvPicPr>
          <p:cNvPr id="19" name="Picture 18">
            <a:extLst>
              <a:ext uri="{FF2B5EF4-FFF2-40B4-BE49-F238E27FC236}">
                <a16:creationId xmlns:a16="http://schemas.microsoft.com/office/drawing/2014/main" id="{BDDC9B3D-17AD-6E4A-B03B-8F024FD2B6B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252275" y="2308991"/>
            <a:ext cx="4413250" cy="587375"/>
          </a:xfrm>
          <a:prstGeom prst="rect">
            <a:avLst/>
          </a:prstGeom>
        </p:spPr>
      </p:pic>
    </p:spTree>
    <p:extLst>
      <p:ext uri="{BB962C8B-B14F-4D97-AF65-F5344CB8AC3E}">
        <p14:creationId xmlns:p14="http://schemas.microsoft.com/office/powerpoint/2010/main" val="4100257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6974D24A-0D95-9E46-A8EE-975386D894C2}"/>
              </a:ext>
            </a:extLst>
          </p:cNvPr>
          <p:cNvSpPr/>
          <p:nvPr/>
        </p:nvSpPr>
        <p:spPr>
          <a:xfrm>
            <a:off x="4891281" y="3719177"/>
            <a:ext cx="4700846" cy="584775"/>
          </a:xfrm>
          <a:prstGeom prst="rect">
            <a:avLst/>
          </a:prstGeom>
        </p:spPr>
        <p:txBody>
          <a:bodyPr wrap="square">
            <a:spAutoFit/>
          </a:bodyPr>
          <a:lstStyle/>
          <a:p>
            <a:pPr lvl="0"/>
            <a:r>
              <a:rPr lang="en-US" sz="1600" dirty="0" err="1">
                <a:solidFill>
                  <a:schemeClr val="bg1">
                    <a:lumMod val="75000"/>
                  </a:schemeClr>
                </a:solidFill>
                <a:latin typeface="Open Sans Light" panose="020B0306030504020204" pitchFamily="34" charset="0"/>
              </a:rPr>
              <a:t>Barpolot</a:t>
            </a:r>
            <a:r>
              <a:rPr lang="en-US" sz="1600" dirty="0">
                <a:solidFill>
                  <a:schemeClr val="bg1">
                    <a:lumMod val="75000"/>
                  </a:schemeClr>
                </a:solidFill>
                <a:latin typeface="Open Sans Light" panose="020B0306030504020204" pitchFamily="34" charset="0"/>
              </a:rPr>
              <a:t> of 5000 random </a:t>
            </a:r>
          </a:p>
          <a:p>
            <a:pPr lvl="0"/>
            <a:r>
              <a:rPr lang="en-US" sz="1600" dirty="0">
                <a:solidFill>
                  <a:schemeClr val="bg1">
                    <a:lumMod val="75000"/>
                  </a:schemeClr>
                </a:solidFill>
                <a:latin typeface="Open Sans Light" panose="020B0306030504020204" pitchFamily="34" charset="0"/>
              </a:rPr>
              <a:t>variables drew in </a:t>
            </a:r>
            <a:r>
              <a:rPr lang="en-US" sz="1600" dirty="0" err="1">
                <a:solidFill>
                  <a:schemeClr val="bg1">
                    <a:lumMod val="75000"/>
                  </a:schemeClr>
                </a:solidFill>
                <a:latin typeface="Open Sans Light" panose="020B0306030504020204" pitchFamily="34" charset="0"/>
              </a:rPr>
              <a:t>airbnb</a:t>
            </a:r>
            <a:endParaRPr lang="en-US" sz="1600" dirty="0">
              <a:solidFill>
                <a:schemeClr val="bg1">
                  <a:lumMod val="75000"/>
                </a:schemeClr>
              </a:solidFill>
              <a:latin typeface="Open Sans Light" panose="020B0306030504020204" pitchFamily="34" charset="0"/>
            </a:endParaRPr>
          </a:p>
        </p:txBody>
      </p:sp>
      <p:sp>
        <p:nvSpPr>
          <p:cNvPr id="29" name="Content Placeholder 28"/>
          <p:cNvSpPr>
            <a:spLocks noGrp="1"/>
          </p:cNvSpPr>
          <p:nvPr>
            <p:ph sz="quarter" idx="16"/>
          </p:nvPr>
        </p:nvSpPr>
        <p:spPr>
          <a:xfrm>
            <a:off x="6935108" y="1636688"/>
            <a:ext cx="2951137" cy="457199"/>
          </a:xfrm>
        </p:spPr>
        <p:txBody>
          <a:bodyPr anchor="t" anchorCtr="0">
            <a:noAutofit/>
          </a:bodyPr>
          <a:lstStyle/>
          <a:p>
            <a:r>
              <a:rPr lang="en-US" sz="1400" dirty="0">
                <a:solidFill>
                  <a:schemeClr val="bg1">
                    <a:lumMod val="75000"/>
                  </a:schemeClr>
                </a:solidFill>
                <a:latin typeface="+mn-lt"/>
              </a:rPr>
              <a:t>Inclusion probability</a:t>
            </a:r>
          </a:p>
          <a:p>
            <a:endParaRPr lang="en-US" dirty="0">
              <a:solidFill>
                <a:schemeClr val="bg1">
                  <a:lumMod val="75000"/>
                </a:schemeClr>
              </a:solidFill>
            </a:endParaRPr>
          </a:p>
        </p:txBody>
      </p:sp>
      <p:grpSp>
        <p:nvGrpSpPr>
          <p:cNvPr id="24" name="Group 23">
            <a:extLst>
              <a:ext uri="{FF2B5EF4-FFF2-40B4-BE49-F238E27FC236}">
                <a16:creationId xmlns:a16="http://schemas.microsoft.com/office/drawing/2014/main" id="{753C915C-4AA0-7A42-AD86-16C812FD43A1}"/>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88A41B33-3473-8647-B23C-66D449A51F50}"/>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F1C14213-2ADB-E04E-ACC9-48388F71F61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F85324FD-EB46-494C-A29C-E2188AE89063}"/>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a:extLst>
                <a:ext uri="{FF2B5EF4-FFF2-40B4-BE49-F238E27FC236}">
                  <a16:creationId xmlns:a16="http://schemas.microsoft.com/office/drawing/2014/main" id="{FE0A438F-FBB9-7449-801E-47F330818349}"/>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a:extLst>
                <a:ext uri="{FF2B5EF4-FFF2-40B4-BE49-F238E27FC236}">
                  <a16:creationId xmlns:a16="http://schemas.microsoft.com/office/drawing/2014/main" id="{08509E46-D9CD-074A-A626-E199081606C8}"/>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7" name="Title 2">
            <a:extLst>
              <a:ext uri="{FF2B5EF4-FFF2-40B4-BE49-F238E27FC236}">
                <a16:creationId xmlns:a16="http://schemas.microsoft.com/office/drawing/2014/main" id="{A1E35CF5-5CEF-CE49-B294-391A4B2D0F4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0" name="Rectangle 39">
            <a:extLst>
              <a:ext uri="{FF2B5EF4-FFF2-40B4-BE49-F238E27FC236}">
                <a16:creationId xmlns:a16="http://schemas.microsoft.com/office/drawing/2014/main" id="{EA058D49-530C-9143-819A-B33B7A72AE8A}"/>
              </a:ext>
            </a:extLst>
          </p:cNvPr>
          <p:cNvSpPr/>
          <p:nvPr/>
        </p:nvSpPr>
        <p:spPr>
          <a:xfrm>
            <a:off x="1949745" y="749296"/>
            <a:ext cx="8259467" cy="830997"/>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VI</a:t>
            </a:r>
            <a:r>
              <a:rPr lang="en-US" sz="1600" dirty="0">
                <a:solidFill>
                  <a:schemeClr val="bg1">
                    <a:lumMod val="75000"/>
                  </a:schemeClr>
                </a:solidFill>
                <a:latin typeface="Open Sans Light" panose="020B0306030504020204" pitchFamily="34" charset="0"/>
              </a:rPr>
              <a:t>. Sampling for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open data</a:t>
            </a:r>
          </a:p>
          <a:p>
            <a:pPr algn="ctr"/>
            <a:endParaRPr lang="en-US" sz="1600" dirty="0">
              <a:solidFill>
                <a:schemeClr val="bg1">
                  <a:lumMod val="75000"/>
                </a:schemeClr>
              </a:solidFill>
              <a:latin typeface="Open Sans Light" panose="020B0306030504020204" pitchFamily="34" charset="0"/>
            </a:endParaRPr>
          </a:p>
          <a:p>
            <a:pPr algn="ctr"/>
            <a:endParaRPr lang="en-US" sz="1600" dirty="0">
              <a:solidFill>
                <a:schemeClr val="bg1">
                  <a:lumMod val="75000"/>
                </a:schemeClr>
              </a:solidFill>
              <a:latin typeface="Open Sans Light" panose="020B0306030504020204" pitchFamily="34" charset="0"/>
            </a:endParaRPr>
          </a:p>
        </p:txBody>
      </p:sp>
      <p:sp>
        <p:nvSpPr>
          <p:cNvPr id="41" name="Rectangle 40">
            <a:extLst>
              <a:ext uri="{FF2B5EF4-FFF2-40B4-BE49-F238E27FC236}">
                <a16:creationId xmlns:a16="http://schemas.microsoft.com/office/drawing/2014/main" id="{C8B29AB7-5165-6849-9D41-567956C0F44A}"/>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4. Inclusion probability and visualization of 5000 samples</a:t>
            </a:r>
            <a:endParaRPr lang="en-US" sz="1600" dirty="0">
              <a:solidFill>
                <a:schemeClr val="bg1">
                  <a:lumMod val="75000"/>
                </a:schemeClr>
              </a:solidFill>
              <a:latin typeface="Open Sans Light" panose="020B0306030504020204" pitchFamily="34" charset="0"/>
            </a:endParaRPr>
          </a:p>
        </p:txBody>
      </p:sp>
      <p:sp>
        <p:nvSpPr>
          <p:cNvPr id="52" name="Rectangle 51">
            <a:extLst>
              <a:ext uri="{FF2B5EF4-FFF2-40B4-BE49-F238E27FC236}">
                <a16:creationId xmlns:a16="http://schemas.microsoft.com/office/drawing/2014/main" id="{927D9E43-AA83-EA48-9DC4-58E234C7A9DF}"/>
              </a:ext>
            </a:extLst>
          </p:cNvPr>
          <p:cNvSpPr/>
          <p:nvPr/>
        </p:nvSpPr>
        <p:spPr>
          <a:xfrm>
            <a:off x="4799012" y="5611839"/>
            <a:ext cx="4700846" cy="830997"/>
          </a:xfrm>
          <a:prstGeom prst="rect">
            <a:avLst/>
          </a:prstGeom>
        </p:spPr>
        <p:txBody>
          <a:bodyPr wrap="square">
            <a:spAutoFit/>
          </a:bodyPr>
          <a:lstStyle/>
          <a:p>
            <a:pPr lvl="0"/>
            <a:r>
              <a:rPr lang="en-US" sz="1600" dirty="0">
                <a:solidFill>
                  <a:schemeClr val="bg1">
                    <a:lumMod val="75000"/>
                  </a:schemeClr>
                </a:solidFill>
                <a:latin typeface="Open Sans Light" panose="020B0306030504020204" pitchFamily="34" charset="0"/>
              </a:rPr>
              <a:t>Pie chart of the proportion</a:t>
            </a:r>
          </a:p>
          <a:p>
            <a:pPr lvl="0"/>
            <a:r>
              <a:rPr lang="en-US" sz="1600" dirty="0">
                <a:solidFill>
                  <a:schemeClr val="bg1">
                    <a:lumMod val="75000"/>
                  </a:schemeClr>
                </a:solidFill>
                <a:latin typeface="Open Sans Light" panose="020B0306030504020204" pitchFamily="34" charset="0"/>
              </a:rPr>
              <a:t>of random variables drew </a:t>
            </a:r>
          </a:p>
          <a:p>
            <a:pPr lvl="0"/>
            <a:r>
              <a:rPr lang="en-US" sz="1600" dirty="0">
                <a:solidFill>
                  <a:schemeClr val="bg1">
                    <a:lumMod val="75000"/>
                  </a:schemeClr>
                </a:solidFill>
                <a:latin typeface="Open Sans Light" panose="020B0306030504020204" pitchFamily="34" charset="0"/>
              </a:rPr>
              <a:t>in each borough </a:t>
            </a:r>
          </a:p>
        </p:txBody>
      </p:sp>
      <p:pic>
        <p:nvPicPr>
          <p:cNvPr id="18" name="Picture 17">
            <a:extLst>
              <a:ext uri="{FF2B5EF4-FFF2-40B4-BE49-F238E27FC236}">
                <a16:creationId xmlns:a16="http://schemas.microsoft.com/office/drawing/2014/main" id="{A11B7286-18F7-2E43-9DE7-5D9B1863AF9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350700" y="1528563"/>
            <a:ext cx="4413250" cy="800100"/>
          </a:xfrm>
          <a:prstGeom prst="rect">
            <a:avLst/>
          </a:prstGeom>
        </p:spPr>
      </p:pic>
      <p:pic>
        <p:nvPicPr>
          <p:cNvPr id="19" name="Picture 18">
            <a:extLst>
              <a:ext uri="{FF2B5EF4-FFF2-40B4-BE49-F238E27FC236}">
                <a16:creationId xmlns:a16="http://schemas.microsoft.com/office/drawing/2014/main" id="{DEB01347-9B3A-7945-A5B9-F78906A32578}"/>
              </a:ext>
            </a:extLst>
          </p:cNvPr>
          <p:cNvPicPr/>
          <p:nvPr/>
        </p:nvPicPr>
        <p:blipFill rotWithShape="1">
          <a:blip r:embed="rId3" cstate="print">
            <a:extLst>
              <a:ext uri="{28A0092B-C50C-407E-A947-70E740481C1C}">
                <a14:useLocalDpi xmlns:a14="http://schemas.microsoft.com/office/drawing/2010/main" val="0"/>
              </a:ext>
            </a:extLst>
          </a:blip>
          <a:srcRect b="5900"/>
          <a:stretch/>
        </p:blipFill>
        <p:spPr bwMode="auto">
          <a:xfrm>
            <a:off x="2350700" y="2328745"/>
            <a:ext cx="4314825" cy="559435"/>
          </a:xfrm>
          <a:prstGeom prst="rect">
            <a:avLst/>
          </a:prstGeom>
          <a:ln>
            <a:noFill/>
          </a:ln>
          <a:extLst>
            <a:ext uri="{53640926-AAD7-44D8-BBD7-CCE9431645EC}">
              <a14:shadowObscured xmlns:a14="http://schemas.microsoft.com/office/drawing/2010/main"/>
            </a:ext>
          </a:extLst>
        </p:spPr>
      </p:pic>
      <p:pic>
        <p:nvPicPr>
          <p:cNvPr id="20" name="Picture 19">
            <a:extLst>
              <a:ext uri="{FF2B5EF4-FFF2-40B4-BE49-F238E27FC236}">
                <a16:creationId xmlns:a16="http://schemas.microsoft.com/office/drawing/2014/main" id="{82F6ECBF-5D46-3A4B-A66A-507B5C61C645}"/>
              </a:ext>
            </a:extLst>
          </p:cNvPr>
          <p:cNvPicPr/>
          <p:nvPr/>
        </p:nvPicPr>
        <p:blipFill>
          <a:blip r:embed="rId4">
            <a:extLst>
              <a:ext uri="{28A0092B-C50C-407E-A947-70E740481C1C}">
                <a14:useLocalDpi xmlns:a14="http://schemas.microsoft.com/office/drawing/2010/main" val="0"/>
              </a:ext>
            </a:extLst>
          </a:blip>
          <a:stretch>
            <a:fillRect/>
          </a:stretch>
        </p:blipFill>
        <p:spPr>
          <a:xfrm>
            <a:off x="646677" y="3407567"/>
            <a:ext cx="3861435" cy="2926715"/>
          </a:xfrm>
          <a:prstGeom prst="rect">
            <a:avLst/>
          </a:prstGeom>
        </p:spPr>
      </p:pic>
      <p:pic>
        <p:nvPicPr>
          <p:cNvPr id="21" name="Picture 20">
            <a:extLst>
              <a:ext uri="{FF2B5EF4-FFF2-40B4-BE49-F238E27FC236}">
                <a16:creationId xmlns:a16="http://schemas.microsoft.com/office/drawing/2014/main" id="{D4368F15-8B24-6642-9E60-C3DF3356E920}"/>
              </a:ext>
            </a:extLst>
          </p:cNvPr>
          <p:cNvPicPr/>
          <p:nvPr/>
        </p:nvPicPr>
        <p:blipFill rotWithShape="1">
          <a:blip r:embed="rId5">
            <a:extLst>
              <a:ext uri="{28A0092B-C50C-407E-A947-70E740481C1C}">
                <a14:useLocalDpi xmlns:a14="http://schemas.microsoft.com/office/drawing/2010/main" val="0"/>
              </a:ext>
            </a:extLst>
          </a:blip>
          <a:srcRect b="23483"/>
          <a:stretch/>
        </p:blipFill>
        <p:spPr bwMode="auto">
          <a:xfrm>
            <a:off x="7313612" y="3401774"/>
            <a:ext cx="4514180" cy="26180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48410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6150197" y="1492618"/>
            <a:ext cx="0" cy="979124"/>
          </a:xfrm>
          <a:prstGeom prst="line">
            <a:avLst/>
          </a:prstGeom>
          <a:ln w="101600" cmpd="dbl">
            <a:solidFill>
              <a:schemeClr val="bg2">
                <a:lumMod val="75000"/>
              </a:schemeClr>
            </a:solidFill>
            <a:prstDash val="solid"/>
            <a:headEnd type="oval" w="sm" len="sm"/>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18012" y="2895576"/>
            <a:ext cx="1079719" cy="3214"/>
          </a:xfrm>
          <a:prstGeom prst="line">
            <a:avLst/>
          </a:prstGeom>
          <a:ln w="25400">
            <a:solidFill>
              <a:schemeClr val="bg1">
                <a:lumMod val="75000"/>
              </a:schemeClr>
            </a:solidFill>
            <a:prstDash val="solid"/>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04012" y="4640202"/>
            <a:ext cx="1079719" cy="3214"/>
          </a:xfrm>
          <a:prstGeom prst="line">
            <a:avLst/>
          </a:prstGeom>
          <a:ln w="25400">
            <a:solidFill>
              <a:schemeClr val="bg1">
                <a:lumMod val="75000"/>
              </a:schemeClr>
            </a:solidFill>
            <a:prstDash val="solid"/>
            <a:headEnd type="oval"/>
            <a:tailEnd type="oval" w="lg" len="lg"/>
          </a:ln>
        </p:spPr>
        <p:style>
          <a:lnRef idx="1">
            <a:schemeClr val="accent1"/>
          </a:lnRef>
          <a:fillRef idx="0">
            <a:schemeClr val="accent1"/>
          </a:fillRef>
          <a:effectRef idx="0">
            <a:schemeClr val="accent1"/>
          </a:effectRef>
          <a:fontRef idx="minor">
            <a:schemeClr val="tx1"/>
          </a:fontRef>
        </p:style>
      </p:cxnSp>
      <p:sp>
        <p:nvSpPr>
          <p:cNvPr id="39" name="Content Placeholder 2"/>
          <p:cNvSpPr txBox="1">
            <a:spLocks/>
          </p:cNvSpPr>
          <p:nvPr/>
        </p:nvSpPr>
        <p:spPr>
          <a:xfrm>
            <a:off x="2420972" y="2777194"/>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600" b="1" dirty="0">
                <a:solidFill>
                  <a:schemeClr val="accent4"/>
                </a:solidFill>
                <a:ea typeface="Roboto" panose="02000000000000000000" pitchFamily="2" charset="0"/>
              </a:rPr>
              <a:t>Preparing Data</a:t>
            </a:r>
          </a:p>
          <a:p>
            <a:pPr marL="342900" indent="-342900" algn="l" fontAlgn="auto">
              <a:buClr>
                <a:schemeClr val="bg1"/>
              </a:buClr>
              <a:buAutoNum type="arabicPeriod"/>
              <a:defRPr/>
            </a:pPr>
            <a:r>
              <a:rPr lang="id-ID" sz="1600" dirty="0">
                <a:solidFill>
                  <a:schemeClr val="bg1"/>
                </a:solidFill>
                <a:ea typeface="Roboto" panose="02000000000000000000" pitchFamily="2" charset="0"/>
              </a:rPr>
              <a:t>Picking the data set</a:t>
            </a:r>
          </a:p>
          <a:p>
            <a:pPr marL="342900" indent="-342900" algn="l" fontAlgn="auto">
              <a:buClr>
                <a:schemeClr val="bg1"/>
              </a:buClr>
              <a:buAutoNum type="arabicPeriod"/>
              <a:defRPr/>
            </a:pPr>
            <a:r>
              <a:rPr lang="id-ID" sz="1600" dirty="0">
                <a:solidFill>
                  <a:schemeClr val="bg1"/>
                </a:solidFill>
                <a:ea typeface="Roboto" panose="02000000000000000000" pitchFamily="2" charset="0"/>
              </a:rPr>
              <a:t>Importing data </a:t>
            </a:r>
            <a:endParaRPr lang="id-ID" sz="1400" dirty="0">
              <a:solidFill>
                <a:schemeClr val="bg1"/>
              </a:solidFill>
              <a:ea typeface="Roboto" panose="02000000000000000000" pitchFamily="2" charset="0"/>
            </a:endParaRPr>
          </a:p>
        </p:txBody>
      </p:sp>
      <p:sp>
        <p:nvSpPr>
          <p:cNvPr id="48" name="Content Placeholder 2"/>
          <p:cNvSpPr txBox="1">
            <a:spLocks/>
          </p:cNvSpPr>
          <p:nvPr/>
        </p:nvSpPr>
        <p:spPr>
          <a:xfrm>
            <a:off x="7783731" y="3832445"/>
            <a:ext cx="3971309" cy="1530226"/>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marL="400050" lvl="0" indent="-400050" algn="l">
              <a:buClr>
                <a:schemeClr val="accent1"/>
              </a:buClr>
              <a:buFont typeface="+mj-lt"/>
              <a:buAutoNum type="romanUcPeriod"/>
            </a:pPr>
            <a:r>
              <a:rPr lang="en-US" sz="1600" b="1" dirty="0">
                <a:solidFill>
                  <a:schemeClr val="accent2"/>
                </a:solidFill>
                <a:ea typeface="Roboto" panose="02000000000000000000" pitchFamily="2" charset="0"/>
              </a:rPr>
              <a:t>Categorical variable analysis of the number of airbnbs in different boroughs in NYC</a:t>
            </a:r>
          </a:p>
          <a:p>
            <a:pPr lvl="0" algn="l"/>
            <a:r>
              <a:rPr lang="en-US" sz="1600" dirty="0">
                <a:solidFill>
                  <a:schemeClr val="bg1"/>
                </a:solidFill>
                <a:ea typeface="Roboto" panose="02000000000000000000" pitchFamily="2" charset="0"/>
              </a:rPr>
              <a:t>	1. Setting data</a:t>
            </a:r>
          </a:p>
          <a:p>
            <a:pPr lvl="0" algn="l"/>
            <a:r>
              <a:rPr lang="en-US" sz="1600" dirty="0">
                <a:solidFill>
                  <a:schemeClr val="bg1"/>
                </a:solidFill>
                <a:ea typeface="Roboto" panose="02000000000000000000" pitchFamily="2" charset="0"/>
              </a:rPr>
              <a:t>	2. Visualization of airbnbs in each 		    borough </a:t>
            </a:r>
          </a:p>
          <a:p>
            <a:pPr marL="1200150" lvl="2" indent="-285750" algn="l">
              <a:buClr>
                <a:schemeClr val="bg1"/>
              </a:buClr>
              <a:buFont typeface="Arial" panose="020B0604020202020204" pitchFamily="34" charset="0"/>
              <a:buChar char="•"/>
            </a:pPr>
            <a:r>
              <a:rPr lang="en-US" sz="1300" dirty="0" err="1">
                <a:solidFill>
                  <a:schemeClr val="bg1"/>
                </a:solidFill>
                <a:ea typeface="Roboto" panose="02000000000000000000" pitchFamily="2" charset="0"/>
              </a:rPr>
              <a:t>Barplot</a:t>
            </a:r>
            <a:r>
              <a:rPr lang="en-US" sz="1300" dirty="0">
                <a:solidFill>
                  <a:schemeClr val="bg1"/>
                </a:solidFill>
                <a:ea typeface="Roboto" panose="02000000000000000000" pitchFamily="2" charset="0"/>
              </a:rPr>
              <a:t> of the number of 	airbnbs in each borough in NYC</a:t>
            </a:r>
          </a:p>
          <a:p>
            <a:pPr marL="1200150" lvl="2" indent="-285750" algn="l">
              <a:buClr>
                <a:schemeClr val="bg1"/>
              </a:buClr>
              <a:buFont typeface="Arial" panose="020B0604020202020204" pitchFamily="34" charset="0"/>
              <a:buChar char="•"/>
            </a:pPr>
            <a:r>
              <a:rPr lang="en-US" sz="1300" dirty="0">
                <a:solidFill>
                  <a:schemeClr val="bg1"/>
                </a:solidFill>
                <a:ea typeface="Roboto" panose="02000000000000000000" pitchFamily="2" charset="0"/>
              </a:rPr>
              <a:t>Pie chart for the proportion of airbnbs in each borough</a:t>
            </a:r>
          </a:p>
        </p:txBody>
      </p:sp>
      <p:cxnSp>
        <p:nvCxnSpPr>
          <p:cNvPr id="26" name="Straight Connector 25"/>
          <p:cNvCxnSpPr/>
          <p:nvPr/>
        </p:nvCxnSpPr>
        <p:spPr>
          <a:xfrm>
            <a:off x="6150197" y="3255797"/>
            <a:ext cx="0" cy="979124"/>
          </a:xfrm>
          <a:prstGeom prst="line">
            <a:avLst/>
          </a:prstGeom>
          <a:ln w="101600" cmpd="dbl">
            <a:solidFill>
              <a:schemeClr val="bg2">
                <a:lumMod val="75000"/>
              </a:schemeClr>
            </a:solidFill>
            <a:prstDash val="solid"/>
            <a:head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6156350" y="4910798"/>
            <a:ext cx="0" cy="1947202"/>
          </a:xfrm>
          <a:prstGeom prst="line">
            <a:avLst/>
          </a:prstGeom>
          <a:ln w="101600" cmpd="dbl">
            <a:solidFill>
              <a:schemeClr val="bg2">
                <a:lumMod val="75000"/>
              </a:schemeClr>
            </a:solidFill>
            <a:prstDash val="solid"/>
            <a:headEnd type="none" w="med" len="med"/>
          </a:ln>
        </p:spPr>
        <p:style>
          <a:lnRef idx="1">
            <a:schemeClr val="accent1"/>
          </a:lnRef>
          <a:fillRef idx="0">
            <a:schemeClr val="accent1"/>
          </a:fillRef>
          <a:effectRef idx="0">
            <a:schemeClr val="accent1"/>
          </a:effectRef>
          <a:fontRef idx="minor">
            <a:schemeClr val="tx1"/>
          </a:fontRef>
        </p:style>
      </p:cxnSp>
      <p:sp>
        <p:nvSpPr>
          <p:cNvPr id="12" name="Title 2"/>
          <p:cNvSpPr txBox="1">
            <a:spLocks/>
          </p:cNvSpPr>
          <p:nvPr/>
        </p:nvSpPr>
        <p:spPr>
          <a:xfrm>
            <a:off x="2480684" y="365162"/>
            <a:ext cx="7227457" cy="445972"/>
          </a:xfrm>
          <a:prstGeom prst="rect">
            <a:avLst/>
          </a:prstGeom>
        </p:spPr>
        <p:txBody>
          <a:bodyPr vert="horz" lIns="91416" tIns="45708" rIns="91416" bIns="45708" rtlCol="0" anchor="ctr">
            <a:noAutofit/>
          </a:bodyPr>
          <a:lstStyle/>
          <a:p>
            <a:pPr lvl="0" algn="ctr">
              <a:spcBef>
                <a:spcPct val="0"/>
              </a:spcBef>
              <a:defRPr/>
            </a:pPr>
            <a:r>
              <a:rPr lang="en-US" sz="2799"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Project Map</a:t>
            </a:r>
          </a:p>
        </p:txBody>
      </p:sp>
      <p:grpSp>
        <p:nvGrpSpPr>
          <p:cNvPr id="14" name="Group 13"/>
          <p:cNvGrpSpPr/>
          <p:nvPr/>
        </p:nvGrpSpPr>
        <p:grpSpPr>
          <a:xfrm rot="10800000" flipV="1">
            <a:off x="5380522" y="1080697"/>
            <a:ext cx="1427781" cy="45707"/>
            <a:chOff x="3965945" y="1385354"/>
            <a:chExt cx="4572000" cy="79107"/>
          </a:xfrm>
        </p:grpSpPr>
        <p:sp>
          <p:nvSpPr>
            <p:cNvPr id="15" name="Rectangle 14"/>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16" name="Rectangle 15"/>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17" name="Rectangle 16"/>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18" name="Rectangle 17"/>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1" name="Rectangle 20"/>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Rectangle 19">
            <a:extLst>
              <a:ext uri="{FF2B5EF4-FFF2-40B4-BE49-F238E27FC236}">
                <a16:creationId xmlns:a16="http://schemas.microsoft.com/office/drawing/2014/main" id="{D6FDDAB8-957D-B24C-8CBE-94CD3D0CC086}"/>
              </a:ext>
            </a:extLst>
          </p:cNvPr>
          <p:cNvSpPr/>
          <p:nvPr/>
        </p:nvSpPr>
        <p:spPr>
          <a:xfrm>
            <a:off x="5959696" y="2645370"/>
            <a:ext cx="381000" cy="5004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a:t>
            </a:r>
          </a:p>
        </p:txBody>
      </p:sp>
      <p:sp>
        <p:nvSpPr>
          <p:cNvPr id="22" name="Rectangle 21">
            <a:extLst>
              <a:ext uri="{FF2B5EF4-FFF2-40B4-BE49-F238E27FC236}">
                <a16:creationId xmlns:a16="http://schemas.microsoft.com/office/drawing/2014/main" id="{50B21AF1-57F9-8B43-9A6B-AA2BD1EBCEAA}"/>
              </a:ext>
            </a:extLst>
          </p:cNvPr>
          <p:cNvSpPr/>
          <p:nvPr/>
        </p:nvSpPr>
        <p:spPr>
          <a:xfrm>
            <a:off x="5973653" y="4322654"/>
            <a:ext cx="381000" cy="500411"/>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II</a:t>
            </a:r>
          </a:p>
        </p:txBody>
      </p:sp>
    </p:spTree>
    <p:extLst>
      <p:ext uri="{BB962C8B-B14F-4D97-AF65-F5344CB8AC3E}">
        <p14:creationId xmlns:p14="http://schemas.microsoft.com/office/powerpoint/2010/main" val="1326947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8"/>
          <p:cNvSpPr>
            <a:spLocks noGrp="1"/>
          </p:cNvSpPr>
          <p:nvPr>
            <p:ph sz="quarter" idx="16"/>
          </p:nvPr>
        </p:nvSpPr>
        <p:spPr>
          <a:xfrm>
            <a:off x="7242176" y="1740676"/>
            <a:ext cx="2951137" cy="457199"/>
          </a:xfrm>
        </p:spPr>
        <p:txBody>
          <a:bodyPr anchor="t" anchorCtr="0">
            <a:noAutofit/>
          </a:bodyPr>
          <a:lstStyle/>
          <a:p>
            <a:r>
              <a:rPr lang="en-US" sz="1400" dirty="0">
                <a:solidFill>
                  <a:schemeClr val="bg1">
                    <a:lumMod val="75000"/>
                  </a:schemeClr>
                </a:solidFill>
                <a:latin typeface="+mn-lt"/>
              </a:rPr>
              <a:t>Setting data</a:t>
            </a:r>
          </a:p>
          <a:p>
            <a:endParaRPr lang="en-US" dirty="0">
              <a:solidFill>
                <a:schemeClr val="bg1">
                  <a:lumMod val="75000"/>
                </a:schemeClr>
              </a:solidFill>
            </a:endParaRPr>
          </a:p>
        </p:txBody>
      </p:sp>
      <p:grpSp>
        <p:nvGrpSpPr>
          <p:cNvPr id="24" name="Group 23">
            <a:extLst>
              <a:ext uri="{FF2B5EF4-FFF2-40B4-BE49-F238E27FC236}">
                <a16:creationId xmlns:a16="http://schemas.microsoft.com/office/drawing/2014/main" id="{753C915C-4AA0-7A42-AD86-16C812FD43A1}"/>
              </a:ext>
            </a:extLst>
          </p:cNvPr>
          <p:cNvGrpSpPr/>
          <p:nvPr/>
        </p:nvGrpSpPr>
        <p:grpSpPr>
          <a:xfrm rot="10800000" flipV="1">
            <a:off x="5380522" y="1080697"/>
            <a:ext cx="1427781" cy="45707"/>
            <a:chOff x="3965945" y="1385354"/>
            <a:chExt cx="4572000" cy="79107"/>
          </a:xfrm>
        </p:grpSpPr>
        <p:sp>
          <p:nvSpPr>
            <p:cNvPr id="25" name="Rectangle 24">
              <a:extLst>
                <a:ext uri="{FF2B5EF4-FFF2-40B4-BE49-F238E27FC236}">
                  <a16:creationId xmlns:a16="http://schemas.microsoft.com/office/drawing/2014/main" id="{88A41B33-3473-8647-B23C-66D449A51F50}"/>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8" name="Rectangle 27">
              <a:extLst>
                <a:ext uri="{FF2B5EF4-FFF2-40B4-BE49-F238E27FC236}">
                  <a16:creationId xmlns:a16="http://schemas.microsoft.com/office/drawing/2014/main" id="{F1C14213-2ADB-E04E-ACC9-48388F71F61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F85324FD-EB46-494C-A29C-E2188AE89063}"/>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a:extLst>
                <a:ext uri="{FF2B5EF4-FFF2-40B4-BE49-F238E27FC236}">
                  <a16:creationId xmlns:a16="http://schemas.microsoft.com/office/drawing/2014/main" id="{FE0A438F-FBB9-7449-801E-47F330818349}"/>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a:extLst>
                <a:ext uri="{FF2B5EF4-FFF2-40B4-BE49-F238E27FC236}">
                  <a16:creationId xmlns:a16="http://schemas.microsoft.com/office/drawing/2014/main" id="{08509E46-D9CD-074A-A626-E199081606C8}"/>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7" name="Title 2">
            <a:extLst>
              <a:ext uri="{FF2B5EF4-FFF2-40B4-BE49-F238E27FC236}">
                <a16:creationId xmlns:a16="http://schemas.microsoft.com/office/drawing/2014/main" id="{A1E35CF5-5CEF-CE49-B294-391A4B2D0F4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40" name="Rectangle 39">
            <a:extLst>
              <a:ext uri="{FF2B5EF4-FFF2-40B4-BE49-F238E27FC236}">
                <a16:creationId xmlns:a16="http://schemas.microsoft.com/office/drawing/2014/main" id="{EA058D49-530C-9143-819A-B33B7A72AE8A}"/>
              </a:ext>
            </a:extLst>
          </p:cNvPr>
          <p:cNvSpPr/>
          <p:nvPr/>
        </p:nvSpPr>
        <p:spPr>
          <a:xfrm>
            <a:off x="1949745" y="749296"/>
            <a:ext cx="8259467" cy="830997"/>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VI</a:t>
            </a:r>
            <a:r>
              <a:rPr lang="en-US" sz="1600" dirty="0">
                <a:solidFill>
                  <a:schemeClr val="bg1">
                    <a:lumMod val="75000"/>
                  </a:schemeClr>
                </a:solidFill>
                <a:latin typeface="Open Sans Light" panose="020B0306030504020204" pitchFamily="34" charset="0"/>
              </a:rPr>
              <a:t>. Sampling for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open data</a:t>
            </a:r>
          </a:p>
          <a:p>
            <a:pPr algn="ctr"/>
            <a:endParaRPr lang="en-US" sz="1600" dirty="0">
              <a:solidFill>
                <a:schemeClr val="bg1">
                  <a:lumMod val="75000"/>
                </a:schemeClr>
              </a:solidFill>
              <a:latin typeface="Open Sans Light" panose="020B0306030504020204" pitchFamily="34" charset="0"/>
            </a:endParaRPr>
          </a:p>
          <a:p>
            <a:pPr algn="ctr"/>
            <a:endParaRPr lang="en-US" sz="1600" dirty="0">
              <a:solidFill>
                <a:schemeClr val="bg1">
                  <a:lumMod val="75000"/>
                </a:schemeClr>
              </a:solidFill>
              <a:latin typeface="Open Sans Light" panose="020B0306030504020204" pitchFamily="34" charset="0"/>
            </a:endParaRPr>
          </a:p>
        </p:txBody>
      </p:sp>
      <p:sp>
        <p:nvSpPr>
          <p:cNvPr id="41" name="Rectangle 40">
            <a:extLst>
              <a:ext uri="{FF2B5EF4-FFF2-40B4-BE49-F238E27FC236}">
                <a16:creationId xmlns:a16="http://schemas.microsoft.com/office/drawing/2014/main" id="{C8B29AB7-5165-6849-9D41-567956C0F44A}"/>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5. </a:t>
            </a:r>
            <a:r>
              <a:rPr lang="en-US" sz="1600" dirty="0" err="1">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Stratra</a:t>
            </a:r>
            <a:endParaRPr lang="en-US" sz="1600" dirty="0">
              <a:solidFill>
                <a:schemeClr val="bg1">
                  <a:lumMod val="75000"/>
                </a:schemeClr>
              </a:solidFill>
              <a:latin typeface="Open Sans Light" panose="020B0306030504020204" pitchFamily="34" charset="0"/>
            </a:endParaRPr>
          </a:p>
        </p:txBody>
      </p:sp>
      <p:pic>
        <p:nvPicPr>
          <p:cNvPr id="22" name="Picture 21">
            <a:extLst>
              <a:ext uri="{FF2B5EF4-FFF2-40B4-BE49-F238E27FC236}">
                <a16:creationId xmlns:a16="http://schemas.microsoft.com/office/drawing/2014/main" id="{920C74D1-3250-7441-8C2E-928A91EAC96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980814" y="1740676"/>
            <a:ext cx="5070475" cy="1065530"/>
          </a:xfrm>
          <a:prstGeom prst="rect">
            <a:avLst/>
          </a:prstGeom>
        </p:spPr>
      </p:pic>
      <p:pic>
        <p:nvPicPr>
          <p:cNvPr id="23" name="Picture 22">
            <a:extLst>
              <a:ext uri="{FF2B5EF4-FFF2-40B4-BE49-F238E27FC236}">
                <a16:creationId xmlns:a16="http://schemas.microsoft.com/office/drawing/2014/main" id="{5ECA4A4B-F632-A04C-B2D9-66E8DDE6D9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980814" y="3460619"/>
            <a:ext cx="5070474" cy="730381"/>
          </a:xfrm>
          <a:prstGeom prst="rect">
            <a:avLst/>
          </a:prstGeom>
        </p:spPr>
      </p:pic>
      <p:sp>
        <p:nvSpPr>
          <p:cNvPr id="26" name="Content Placeholder 28">
            <a:extLst>
              <a:ext uri="{FF2B5EF4-FFF2-40B4-BE49-F238E27FC236}">
                <a16:creationId xmlns:a16="http://schemas.microsoft.com/office/drawing/2014/main" id="{40C60837-A6F7-8342-B3CA-81EFDF4FA443}"/>
              </a:ext>
            </a:extLst>
          </p:cNvPr>
          <p:cNvSpPr txBox="1">
            <a:spLocks/>
          </p:cNvSpPr>
          <p:nvPr/>
        </p:nvSpPr>
        <p:spPr>
          <a:xfrm>
            <a:off x="7542212" y="3825809"/>
            <a:ext cx="2951137" cy="457199"/>
          </a:xfrm>
          <a:prstGeom prst="rect">
            <a:avLst/>
          </a:prstGeom>
        </p:spPr>
        <p:txBody>
          <a:bodyPr vert="horz" lIns="0" tIns="0" rIns="0" bIns="0" rtlCol="0" anchor="t" anchorCtr="0">
            <a:noAutofit/>
          </a:bodyPr>
          <a:lstStyle>
            <a:lvl1pPr marL="0" indent="0" algn="l" defTabSz="1172078" rtl="0" eaLnBrk="1" latinLnBrk="0" hangingPunct="1">
              <a:spcBef>
                <a:spcPct val="20000"/>
              </a:spcBef>
              <a:buFont typeface="Arial" pitchFamily="34" charset="0"/>
              <a:buNone/>
              <a:defRPr sz="1200" b="1" kern="1200">
                <a:solidFill>
                  <a:schemeClr val="tx1">
                    <a:lumMod val="65000"/>
                    <a:lumOff val="35000"/>
                  </a:schemeClr>
                </a:solidFill>
                <a:latin typeface="Source Sans Pro Ligh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US" sz="1400" dirty="0">
                <a:solidFill>
                  <a:schemeClr val="bg1">
                    <a:lumMod val="75000"/>
                  </a:schemeClr>
                </a:solidFill>
                <a:latin typeface="+mn-lt"/>
              </a:rPr>
              <a:t>Table of stratified data</a:t>
            </a:r>
          </a:p>
          <a:p>
            <a:endParaRPr lang="en-US" dirty="0">
              <a:solidFill>
                <a:schemeClr val="bg1">
                  <a:lumMod val="75000"/>
                </a:schemeClr>
              </a:solidFill>
            </a:endParaRPr>
          </a:p>
        </p:txBody>
      </p:sp>
      <p:pic>
        <p:nvPicPr>
          <p:cNvPr id="27" name="Picture 26">
            <a:extLst>
              <a:ext uri="{FF2B5EF4-FFF2-40B4-BE49-F238E27FC236}">
                <a16:creationId xmlns:a16="http://schemas.microsoft.com/office/drawing/2014/main" id="{C681D455-A665-4E4E-AB8B-3ABF0C77D1C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980814" y="4608098"/>
            <a:ext cx="2900185" cy="2119786"/>
          </a:xfrm>
          <a:prstGeom prst="rect">
            <a:avLst/>
          </a:prstGeom>
        </p:spPr>
      </p:pic>
      <p:sp>
        <p:nvSpPr>
          <p:cNvPr id="31" name="Content Placeholder 28">
            <a:extLst>
              <a:ext uri="{FF2B5EF4-FFF2-40B4-BE49-F238E27FC236}">
                <a16:creationId xmlns:a16="http://schemas.microsoft.com/office/drawing/2014/main" id="{3DA6FE83-A775-CC49-AF2D-B24C2B13B99E}"/>
              </a:ext>
            </a:extLst>
          </p:cNvPr>
          <p:cNvSpPr txBox="1">
            <a:spLocks/>
          </p:cNvSpPr>
          <p:nvPr/>
        </p:nvSpPr>
        <p:spPr>
          <a:xfrm>
            <a:off x="6237190" y="5210792"/>
            <a:ext cx="2951137" cy="457199"/>
          </a:xfrm>
          <a:prstGeom prst="rect">
            <a:avLst/>
          </a:prstGeom>
        </p:spPr>
        <p:txBody>
          <a:bodyPr vert="horz" lIns="0" tIns="0" rIns="0" bIns="0" rtlCol="0" anchor="t" anchorCtr="0">
            <a:noAutofit/>
          </a:bodyPr>
          <a:lstStyle>
            <a:lvl1pPr marL="0" indent="0" algn="l" defTabSz="1172078" rtl="0" eaLnBrk="1" latinLnBrk="0" hangingPunct="1">
              <a:spcBef>
                <a:spcPct val="20000"/>
              </a:spcBef>
              <a:buFont typeface="Arial" pitchFamily="34" charset="0"/>
              <a:buNone/>
              <a:defRPr sz="1200" b="1" kern="1200">
                <a:solidFill>
                  <a:schemeClr val="tx1">
                    <a:lumMod val="65000"/>
                    <a:lumOff val="35000"/>
                  </a:schemeClr>
                </a:solidFill>
                <a:latin typeface="Source Sans Pro Ligh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US" sz="1400" dirty="0">
                <a:solidFill>
                  <a:schemeClr val="bg1">
                    <a:lumMod val="75000"/>
                  </a:schemeClr>
                </a:solidFill>
                <a:latin typeface="+mn-lt"/>
              </a:rPr>
              <a:t>Strata function for </a:t>
            </a:r>
            <a:r>
              <a:rPr lang="en-US" sz="1400" dirty="0" err="1">
                <a:solidFill>
                  <a:schemeClr val="bg1">
                    <a:lumMod val="75000"/>
                  </a:schemeClr>
                </a:solidFill>
                <a:latin typeface="+mn-lt"/>
              </a:rPr>
              <a:t>airbnb</a:t>
            </a:r>
            <a:r>
              <a:rPr lang="en-US" sz="1400" dirty="0">
                <a:solidFill>
                  <a:schemeClr val="bg1">
                    <a:lumMod val="75000"/>
                  </a:schemeClr>
                </a:solidFill>
                <a:latin typeface="+mn-lt"/>
              </a:rPr>
              <a:t> open data with 500 sample size </a:t>
            </a:r>
          </a:p>
        </p:txBody>
      </p:sp>
      <p:pic>
        <p:nvPicPr>
          <p:cNvPr id="33" name="Picture 32">
            <a:extLst>
              <a:ext uri="{FF2B5EF4-FFF2-40B4-BE49-F238E27FC236}">
                <a16:creationId xmlns:a16="http://schemas.microsoft.com/office/drawing/2014/main" id="{EF228189-9BF6-5941-AD75-A0B18416929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9188327" y="4608098"/>
            <a:ext cx="2609850" cy="1310640"/>
          </a:xfrm>
          <a:prstGeom prst="rect">
            <a:avLst/>
          </a:prstGeom>
        </p:spPr>
      </p:pic>
      <p:sp>
        <p:nvSpPr>
          <p:cNvPr id="38" name="Content Placeholder 28">
            <a:extLst>
              <a:ext uri="{FF2B5EF4-FFF2-40B4-BE49-F238E27FC236}">
                <a16:creationId xmlns:a16="http://schemas.microsoft.com/office/drawing/2014/main" id="{A05D1518-C380-1B4C-8DEF-61BA5CD86B46}"/>
              </a:ext>
            </a:extLst>
          </p:cNvPr>
          <p:cNvSpPr txBox="1">
            <a:spLocks/>
          </p:cNvSpPr>
          <p:nvPr/>
        </p:nvSpPr>
        <p:spPr>
          <a:xfrm>
            <a:off x="9197625" y="6084230"/>
            <a:ext cx="2951137" cy="457199"/>
          </a:xfrm>
          <a:prstGeom prst="rect">
            <a:avLst/>
          </a:prstGeom>
        </p:spPr>
        <p:txBody>
          <a:bodyPr vert="horz" lIns="0" tIns="0" rIns="0" bIns="0" rtlCol="0" anchor="t" anchorCtr="0">
            <a:noAutofit/>
          </a:bodyPr>
          <a:lstStyle>
            <a:lvl1pPr marL="0" indent="0" algn="l" defTabSz="1172078" rtl="0" eaLnBrk="1" latinLnBrk="0" hangingPunct="1">
              <a:spcBef>
                <a:spcPct val="20000"/>
              </a:spcBef>
              <a:buFont typeface="Arial" pitchFamily="34" charset="0"/>
              <a:buNone/>
              <a:defRPr sz="1200" b="1" kern="1200">
                <a:solidFill>
                  <a:schemeClr val="tx1">
                    <a:lumMod val="65000"/>
                    <a:lumOff val="35000"/>
                  </a:schemeClr>
                </a:solidFill>
                <a:latin typeface="Source Sans Pro Ligh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US" sz="1400" dirty="0">
                <a:solidFill>
                  <a:schemeClr val="bg1">
                    <a:lumMod val="75000"/>
                  </a:schemeClr>
                </a:solidFill>
                <a:latin typeface="+mn-lt"/>
              </a:rPr>
              <a:t>Mean </a:t>
            </a:r>
            <a:r>
              <a:rPr lang="en-US" sz="1400" dirty="0" err="1">
                <a:solidFill>
                  <a:schemeClr val="bg1">
                    <a:lumMod val="75000"/>
                  </a:schemeClr>
                </a:solidFill>
                <a:latin typeface="+mn-lt"/>
              </a:rPr>
              <a:t>comparasion</a:t>
            </a:r>
            <a:endParaRPr lang="en-US" sz="1400" dirty="0">
              <a:solidFill>
                <a:schemeClr val="bg1">
                  <a:lumMod val="75000"/>
                </a:schemeClr>
              </a:solidFill>
              <a:latin typeface="+mn-lt"/>
            </a:endParaRPr>
          </a:p>
          <a:p>
            <a:endParaRPr lang="en-US" dirty="0">
              <a:solidFill>
                <a:schemeClr val="bg1">
                  <a:lumMod val="75000"/>
                </a:schemeClr>
              </a:solidFill>
            </a:endParaRPr>
          </a:p>
        </p:txBody>
      </p:sp>
    </p:spTree>
    <p:extLst>
      <p:ext uri="{BB962C8B-B14F-4D97-AF65-F5344CB8AC3E}">
        <p14:creationId xmlns:p14="http://schemas.microsoft.com/office/powerpoint/2010/main" val="664600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2473490" y="4279173"/>
            <a:ext cx="3316121" cy="685800"/>
          </a:xfrm>
        </p:spPr>
        <p:txBody>
          <a:bodyPr>
            <a:noAutofit/>
          </a:bodyPr>
          <a:lstStyle/>
          <a:p>
            <a:r>
              <a:rPr lang="en-US" sz="1200" dirty="0">
                <a:solidFill>
                  <a:schemeClr val="bg1">
                    <a:lumMod val="75000"/>
                  </a:schemeClr>
                </a:solidFill>
                <a:latin typeface="Open Sans Light" pitchFamily="34" charset="0"/>
              </a:rPr>
              <a:t>Manhattan has the largest number of airbnbs which is 21661. Staten Island has the least number of airbnbs which is 373. Eventually, Manhattan occupied the most percentage of the number of airbnbs which is 44.3%. Brooklyn is NO.2 which has 41.12%. Queens has 11.59%. Bronx has 2.23%. And Staten Island has the least percentage, which is 2.23%. </a:t>
            </a:r>
          </a:p>
        </p:txBody>
      </p:sp>
      <p:sp>
        <p:nvSpPr>
          <p:cNvPr id="9" name="Content Placeholder 8"/>
          <p:cNvSpPr>
            <a:spLocks noGrp="1"/>
          </p:cNvSpPr>
          <p:nvPr>
            <p:ph sz="quarter" idx="26"/>
          </p:nvPr>
        </p:nvSpPr>
        <p:spPr>
          <a:xfrm>
            <a:off x="1903412" y="1907968"/>
            <a:ext cx="1600201" cy="228600"/>
          </a:xfrm>
        </p:spPr>
        <p:txBody>
          <a:bodyPr/>
          <a:lstStyle/>
          <a:p>
            <a:r>
              <a:rPr lang="en-US" sz="1500" dirty="0">
                <a:solidFill>
                  <a:schemeClr val="bg1">
                    <a:lumMod val="75000"/>
                  </a:schemeClr>
                </a:solidFill>
                <a:latin typeface="+mj-lt"/>
              </a:rPr>
              <a:t>Module 3</a:t>
            </a:r>
          </a:p>
        </p:txBody>
      </p:sp>
      <p:sp>
        <p:nvSpPr>
          <p:cNvPr id="10" name="Text Placeholder 9"/>
          <p:cNvSpPr>
            <a:spLocks noGrp="1"/>
          </p:cNvSpPr>
          <p:nvPr>
            <p:ph type="body" sz="quarter" idx="27"/>
          </p:nvPr>
        </p:nvSpPr>
        <p:spPr>
          <a:xfrm>
            <a:off x="2473491" y="2359888"/>
            <a:ext cx="3316121" cy="685800"/>
          </a:xfrm>
        </p:spPr>
        <p:txBody>
          <a:bodyPr>
            <a:noAutofit/>
          </a:bodyPr>
          <a:lstStyle/>
          <a:p>
            <a:r>
              <a:rPr lang="en-US" sz="1200" dirty="0">
                <a:solidFill>
                  <a:schemeClr val="bg1">
                    <a:lumMod val="75000"/>
                  </a:schemeClr>
                </a:solidFill>
                <a:latin typeface="Open Sans Light" pitchFamily="34" charset="0"/>
              </a:rPr>
              <a:t>1091 airbnbs in Bronx, 20104 airbnbs in Brooklyn, 21661 airbnbs in Manhattan, 5666 airbnbs in Queens, and 373 airbnbs in Staten Islands. </a:t>
            </a:r>
          </a:p>
        </p:txBody>
      </p:sp>
      <p:sp>
        <p:nvSpPr>
          <p:cNvPr id="16" name="Content Placeholder 15"/>
          <p:cNvSpPr>
            <a:spLocks noGrp="1"/>
          </p:cNvSpPr>
          <p:nvPr>
            <p:ph sz="quarter" idx="33"/>
          </p:nvPr>
        </p:nvSpPr>
        <p:spPr>
          <a:xfrm>
            <a:off x="6932612" y="1907968"/>
            <a:ext cx="1600201" cy="228600"/>
          </a:xfrm>
        </p:spPr>
        <p:txBody>
          <a:bodyPr>
            <a:normAutofit/>
          </a:bodyPr>
          <a:lstStyle/>
          <a:p>
            <a:r>
              <a:rPr lang="en-US" sz="1500" dirty="0">
                <a:solidFill>
                  <a:schemeClr val="bg1">
                    <a:lumMod val="75000"/>
                  </a:schemeClr>
                </a:solidFill>
                <a:latin typeface="+mj-lt"/>
              </a:rPr>
              <a:t>Module 4</a:t>
            </a:r>
          </a:p>
        </p:txBody>
      </p:sp>
      <p:sp>
        <p:nvSpPr>
          <p:cNvPr id="17" name="Text Placeholder 16"/>
          <p:cNvSpPr>
            <a:spLocks noGrp="1"/>
          </p:cNvSpPr>
          <p:nvPr>
            <p:ph type="body" sz="quarter" idx="34"/>
          </p:nvPr>
        </p:nvSpPr>
        <p:spPr>
          <a:xfrm>
            <a:off x="7618412" y="2364588"/>
            <a:ext cx="3305827" cy="685800"/>
          </a:xfrm>
        </p:spPr>
        <p:txBody>
          <a:bodyPr>
            <a:noAutofit/>
          </a:bodyPr>
          <a:lstStyle/>
          <a:p>
            <a:r>
              <a:rPr lang="en-US" sz="1200" dirty="0">
                <a:solidFill>
                  <a:schemeClr val="bg1">
                    <a:lumMod val="75000"/>
                  </a:schemeClr>
                </a:solidFill>
                <a:latin typeface="Open Sans Light" pitchFamily="34" charset="0"/>
              </a:rPr>
              <a:t>From pairs diagram. More minimum nights need, lower price will be offered. And converse to be true that higher price gives less need of minimum nights. </a:t>
            </a:r>
          </a:p>
          <a:p>
            <a:r>
              <a:rPr lang="en-US" sz="1200" dirty="0">
                <a:solidFill>
                  <a:schemeClr val="bg1">
                    <a:lumMod val="75000"/>
                  </a:schemeClr>
                </a:solidFill>
                <a:latin typeface="Open Sans Light" pitchFamily="34" charset="0"/>
              </a:rPr>
              <a:t>In addition, a greater number of reviews, then the price gets lower. Conversely, higher price gets a smaller number of reviews. </a:t>
            </a:r>
          </a:p>
          <a:p>
            <a:endParaRPr lang="en-US" sz="1200" dirty="0">
              <a:solidFill>
                <a:schemeClr val="bg1">
                  <a:lumMod val="75000"/>
                </a:schemeClr>
              </a:solidFill>
              <a:latin typeface="Open Sans Light" pitchFamily="34" charset="0"/>
            </a:endParaRPr>
          </a:p>
          <a:p>
            <a:r>
              <a:rPr lang="en-US" sz="1200" dirty="0">
                <a:solidFill>
                  <a:schemeClr val="bg1">
                    <a:lumMod val="75000"/>
                  </a:schemeClr>
                </a:solidFill>
                <a:latin typeface="Open Sans Light" pitchFamily="34" charset="0"/>
              </a:rPr>
              <a:t>Lastly, for </a:t>
            </a:r>
            <a:r>
              <a:rPr lang="en-US" sz="1200" dirty="0" err="1">
                <a:solidFill>
                  <a:schemeClr val="bg1">
                    <a:lumMod val="75000"/>
                  </a:schemeClr>
                </a:solidFill>
                <a:latin typeface="Open Sans Light" pitchFamily="34" charset="0"/>
              </a:rPr>
              <a:t>minimum_nights</a:t>
            </a:r>
            <a:r>
              <a:rPr lang="en-US" sz="1200" dirty="0">
                <a:solidFill>
                  <a:schemeClr val="bg1">
                    <a:lumMod val="75000"/>
                  </a:schemeClr>
                </a:solidFill>
                <a:latin typeface="Open Sans Light" pitchFamily="34" charset="0"/>
              </a:rPr>
              <a:t> and </a:t>
            </a:r>
            <a:r>
              <a:rPr lang="en-US" sz="1200" dirty="0" err="1">
                <a:solidFill>
                  <a:schemeClr val="bg1">
                    <a:lumMod val="75000"/>
                  </a:schemeClr>
                </a:solidFill>
                <a:latin typeface="Open Sans Light" pitchFamily="34" charset="0"/>
              </a:rPr>
              <a:t>number_of_reviews</a:t>
            </a:r>
            <a:r>
              <a:rPr lang="en-US" sz="1200" dirty="0">
                <a:solidFill>
                  <a:schemeClr val="bg1">
                    <a:lumMod val="75000"/>
                  </a:schemeClr>
                </a:solidFill>
                <a:latin typeface="Open Sans Light" pitchFamily="34" charset="0"/>
              </a:rPr>
              <a:t>. More number of reviews implies fewer minimum nights. Moreover, more minimum nights needed, a smaller number of reviews provided. </a:t>
            </a:r>
          </a:p>
        </p:txBody>
      </p:sp>
      <p:grpSp>
        <p:nvGrpSpPr>
          <p:cNvPr id="26" name="Group 25">
            <a:extLst>
              <a:ext uri="{FF2B5EF4-FFF2-40B4-BE49-F238E27FC236}">
                <a16:creationId xmlns:a16="http://schemas.microsoft.com/office/drawing/2014/main" id="{4AC7B6ED-A205-7E40-A9B1-3CA3CECCA813}"/>
              </a:ext>
            </a:extLst>
          </p:cNvPr>
          <p:cNvGrpSpPr/>
          <p:nvPr/>
        </p:nvGrpSpPr>
        <p:grpSpPr>
          <a:xfrm rot="10800000" flipV="1">
            <a:off x="5380522" y="1080697"/>
            <a:ext cx="1427781" cy="45707"/>
            <a:chOff x="3965945" y="1385354"/>
            <a:chExt cx="4572000" cy="79107"/>
          </a:xfrm>
        </p:grpSpPr>
        <p:sp>
          <p:nvSpPr>
            <p:cNvPr id="27" name="Rectangle 26">
              <a:extLst>
                <a:ext uri="{FF2B5EF4-FFF2-40B4-BE49-F238E27FC236}">
                  <a16:creationId xmlns:a16="http://schemas.microsoft.com/office/drawing/2014/main" id="{0795CD97-5F1D-9842-AE78-06C982AF045C}"/>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9" name="Rectangle 28">
              <a:extLst>
                <a:ext uri="{FF2B5EF4-FFF2-40B4-BE49-F238E27FC236}">
                  <a16:creationId xmlns:a16="http://schemas.microsoft.com/office/drawing/2014/main" id="{CEA5417E-5EB8-7C49-9AF5-B6D9E6FE8A3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5C9522AF-1725-3A47-A785-89190A9E4D7F}"/>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1" name="Rectangle 30">
              <a:extLst>
                <a:ext uri="{FF2B5EF4-FFF2-40B4-BE49-F238E27FC236}">
                  <a16:creationId xmlns:a16="http://schemas.microsoft.com/office/drawing/2014/main" id="{52FD02C1-0601-6B48-987A-12F3EFFA5613}"/>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2" name="Rectangle 31">
              <a:extLst>
                <a:ext uri="{FF2B5EF4-FFF2-40B4-BE49-F238E27FC236}">
                  <a16:creationId xmlns:a16="http://schemas.microsoft.com/office/drawing/2014/main" id="{A13ECBCC-10E0-5243-9EAC-0FADBDBA5A31}"/>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3" name="Title 2">
            <a:extLst>
              <a:ext uri="{FF2B5EF4-FFF2-40B4-BE49-F238E27FC236}">
                <a16:creationId xmlns:a16="http://schemas.microsoft.com/office/drawing/2014/main" id="{6617BAAE-CD87-3842-8771-3CF95D14007B}"/>
              </a:ext>
            </a:extLst>
          </p:cNvPr>
          <p:cNvSpPr txBox="1">
            <a:spLocks/>
          </p:cNvSpPr>
          <p:nvPr/>
        </p:nvSpPr>
        <p:spPr>
          <a:xfrm>
            <a:off x="2480683" y="457200"/>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Conclusion</a:t>
            </a:r>
          </a:p>
        </p:txBody>
      </p:sp>
      <p:sp>
        <p:nvSpPr>
          <p:cNvPr id="43" name="TextBox 42">
            <a:extLst>
              <a:ext uri="{FF2B5EF4-FFF2-40B4-BE49-F238E27FC236}">
                <a16:creationId xmlns:a16="http://schemas.microsoft.com/office/drawing/2014/main" id="{4F19D8B4-BD9E-6346-B5AB-16E040596687}"/>
              </a:ext>
            </a:extLst>
          </p:cNvPr>
          <p:cNvSpPr txBox="1"/>
          <p:nvPr/>
        </p:nvSpPr>
        <p:spPr>
          <a:xfrm>
            <a:off x="455612" y="-304800"/>
            <a:ext cx="184731" cy="446276"/>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56304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26"/>
          </p:nvPr>
        </p:nvSpPr>
        <p:spPr>
          <a:xfrm>
            <a:off x="1903412" y="1907968"/>
            <a:ext cx="1828800" cy="301832"/>
          </a:xfrm>
        </p:spPr>
        <p:txBody>
          <a:bodyPr>
            <a:normAutofit fontScale="92500"/>
          </a:bodyPr>
          <a:lstStyle/>
          <a:p>
            <a:r>
              <a:rPr lang="en-US" sz="1500" dirty="0">
                <a:solidFill>
                  <a:schemeClr val="bg1">
                    <a:lumMod val="75000"/>
                  </a:schemeClr>
                </a:solidFill>
                <a:latin typeface="+mj-lt"/>
              </a:rPr>
              <a:t>Module 4 distribution</a:t>
            </a:r>
          </a:p>
        </p:txBody>
      </p:sp>
      <p:sp>
        <p:nvSpPr>
          <p:cNvPr id="14" name="Text Placeholder 13"/>
          <p:cNvSpPr>
            <a:spLocks noGrp="1"/>
          </p:cNvSpPr>
          <p:nvPr>
            <p:ph type="body" sz="quarter" idx="31"/>
          </p:nvPr>
        </p:nvSpPr>
        <p:spPr>
          <a:xfrm>
            <a:off x="2480683" y="2364588"/>
            <a:ext cx="3305827" cy="685800"/>
          </a:xfrm>
        </p:spPr>
        <p:txBody>
          <a:bodyPr>
            <a:noAutofit/>
          </a:bodyPr>
          <a:lstStyle/>
          <a:p>
            <a:r>
              <a:rPr lang="en-US" sz="1200" dirty="0">
                <a:solidFill>
                  <a:schemeClr val="bg1">
                    <a:lumMod val="75000"/>
                  </a:schemeClr>
                </a:solidFill>
                <a:latin typeface="Open Sans Light" pitchFamily="34" charset="0"/>
              </a:rPr>
              <a:t>From distribution analysis, it is less possible to get more reviews. The probability is decreasing. From the diagram of the probability density function, it implies that more probabilities concentrated on [0,300], and the density is increasing from 0 to 600. As a result, an </a:t>
            </a:r>
            <a:r>
              <a:rPr lang="en-US" sz="1200" dirty="0" err="1">
                <a:solidFill>
                  <a:schemeClr val="bg1">
                    <a:lumMod val="75000"/>
                  </a:schemeClr>
                </a:solidFill>
                <a:latin typeface="Open Sans Light" pitchFamily="34" charset="0"/>
              </a:rPr>
              <a:t>airbnb</a:t>
            </a:r>
            <a:r>
              <a:rPr lang="en-US" sz="1200" dirty="0">
                <a:solidFill>
                  <a:schemeClr val="bg1">
                    <a:lumMod val="75000"/>
                  </a:schemeClr>
                </a:solidFill>
                <a:latin typeface="Open Sans Light" pitchFamily="34" charset="0"/>
              </a:rPr>
              <a:t> has a higher probability to receive fewer reviews. </a:t>
            </a:r>
          </a:p>
          <a:p>
            <a:endParaRPr lang="en-US" sz="1200" dirty="0">
              <a:solidFill>
                <a:schemeClr val="bg1">
                  <a:lumMod val="75000"/>
                </a:schemeClr>
              </a:solidFill>
              <a:latin typeface="Open Sans Light" pitchFamily="34" charset="0"/>
            </a:endParaRPr>
          </a:p>
          <a:p>
            <a:r>
              <a:rPr lang="en-US" sz="1200" dirty="0">
                <a:solidFill>
                  <a:schemeClr val="bg1">
                    <a:lumMod val="75000"/>
                  </a:schemeClr>
                </a:solidFill>
                <a:latin typeface="Open Sans Light" pitchFamily="34" charset="0"/>
              </a:rPr>
              <a:t>From cumulative density function, the increasing number of reviews, the probability is decreasing declining significantly. With the decreasing of the slope, the probability is decreasing. Also, the density is decreasing with the increasing number of reviews.</a:t>
            </a:r>
          </a:p>
          <a:p>
            <a:endParaRPr lang="en-US" sz="1200" dirty="0">
              <a:solidFill>
                <a:schemeClr val="bg1">
                  <a:lumMod val="75000"/>
                </a:schemeClr>
              </a:solidFill>
              <a:latin typeface="Open Sans Light" pitchFamily="34" charset="0"/>
              <a:ea typeface="Open Sans Light" pitchFamily="34" charset="0"/>
              <a:cs typeface="Open Sans Light" pitchFamily="34" charset="0"/>
            </a:endParaRPr>
          </a:p>
        </p:txBody>
      </p:sp>
      <p:sp>
        <p:nvSpPr>
          <p:cNvPr id="16" name="Content Placeholder 15"/>
          <p:cNvSpPr>
            <a:spLocks noGrp="1"/>
          </p:cNvSpPr>
          <p:nvPr>
            <p:ph sz="quarter" idx="33"/>
          </p:nvPr>
        </p:nvSpPr>
        <p:spPr>
          <a:xfrm>
            <a:off x="6932612" y="1907968"/>
            <a:ext cx="1600201" cy="228600"/>
          </a:xfrm>
        </p:spPr>
        <p:txBody>
          <a:bodyPr>
            <a:normAutofit/>
          </a:bodyPr>
          <a:lstStyle/>
          <a:p>
            <a:r>
              <a:rPr lang="en-US" sz="1500" dirty="0">
                <a:solidFill>
                  <a:schemeClr val="bg1">
                    <a:lumMod val="75000"/>
                  </a:schemeClr>
                </a:solidFill>
                <a:latin typeface="+mj-lt"/>
              </a:rPr>
              <a:t>Module 5 CLT</a:t>
            </a:r>
          </a:p>
        </p:txBody>
      </p:sp>
      <p:sp>
        <p:nvSpPr>
          <p:cNvPr id="17" name="Text Placeholder 16"/>
          <p:cNvSpPr>
            <a:spLocks noGrp="1"/>
          </p:cNvSpPr>
          <p:nvPr>
            <p:ph type="body" sz="quarter" idx="34"/>
          </p:nvPr>
        </p:nvSpPr>
        <p:spPr>
          <a:xfrm>
            <a:off x="7618412" y="2364588"/>
            <a:ext cx="3305827" cy="685800"/>
          </a:xfrm>
        </p:spPr>
        <p:txBody>
          <a:bodyPr>
            <a:noAutofit/>
          </a:bodyPr>
          <a:lstStyle/>
          <a:p>
            <a:r>
              <a:rPr lang="en-US" sz="1200" dirty="0">
                <a:solidFill>
                  <a:schemeClr val="bg1">
                    <a:lumMod val="75000"/>
                  </a:schemeClr>
                </a:solidFill>
                <a:latin typeface="Open Sans Light" pitchFamily="34" charset="0"/>
              </a:rPr>
              <a:t>Applying central limit theorem to the whole data set and each borough, it could be determined that the price column is a left-skewed diagram. From the large data set </a:t>
            </a:r>
            <a:r>
              <a:rPr lang="en-US" sz="1200" dirty="0" err="1">
                <a:solidFill>
                  <a:schemeClr val="bg1">
                    <a:lumMod val="75000"/>
                  </a:schemeClr>
                </a:solidFill>
                <a:latin typeface="Open Sans Light" pitchFamily="34" charset="0"/>
              </a:rPr>
              <a:t>airbnb</a:t>
            </a:r>
            <a:r>
              <a:rPr lang="en-US" sz="1200" dirty="0">
                <a:solidFill>
                  <a:schemeClr val="bg1">
                    <a:lumMod val="75000"/>
                  </a:schemeClr>
                </a:solidFill>
                <a:latin typeface="Open Sans Light" pitchFamily="34" charset="0"/>
              </a:rPr>
              <a:t>, the sample means are normal distributed. And it is normal distributed in all four sample sizes. Next step, applying central limit theorem to each borough and doing data visualization for each one.</a:t>
            </a:r>
          </a:p>
          <a:p>
            <a:endParaRPr lang="en-US" sz="1200" dirty="0">
              <a:solidFill>
                <a:schemeClr val="bg1">
                  <a:lumMod val="75000"/>
                </a:schemeClr>
              </a:solidFill>
              <a:latin typeface="Open Sans Light" pitchFamily="34" charset="0"/>
            </a:endParaRPr>
          </a:p>
        </p:txBody>
      </p:sp>
      <p:grpSp>
        <p:nvGrpSpPr>
          <p:cNvPr id="26" name="Group 25">
            <a:extLst>
              <a:ext uri="{FF2B5EF4-FFF2-40B4-BE49-F238E27FC236}">
                <a16:creationId xmlns:a16="http://schemas.microsoft.com/office/drawing/2014/main" id="{4AC7B6ED-A205-7E40-A9B1-3CA3CECCA813}"/>
              </a:ext>
            </a:extLst>
          </p:cNvPr>
          <p:cNvGrpSpPr/>
          <p:nvPr/>
        </p:nvGrpSpPr>
        <p:grpSpPr>
          <a:xfrm rot="10800000" flipV="1">
            <a:off x="5380522" y="1080697"/>
            <a:ext cx="1427781" cy="45707"/>
            <a:chOff x="3965945" y="1385354"/>
            <a:chExt cx="4572000" cy="79107"/>
          </a:xfrm>
        </p:grpSpPr>
        <p:sp>
          <p:nvSpPr>
            <p:cNvPr id="27" name="Rectangle 26">
              <a:extLst>
                <a:ext uri="{FF2B5EF4-FFF2-40B4-BE49-F238E27FC236}">
                  <a16:creationId xmlns:a16="http://schemas.microsoft.com/office/drawing/2014/main" id="{0795CD97-5F1D-9842-AE78-06C982AF045C}"/>
                </a:ext>
              </a:extLst>
            </p:cNvPr>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29" name="Rectangle 28">
              <a:extLst>
                <a:ext uri="{FF2B5EF4-FFF2-40B4-BE49-F238E27FC236}">
                  <a16:creationId xmlns:a16="http://schemas.microsoft.com/office/drawing/2014/main" id="{CEA5417E-5EB8-7C49-9AF5-B6D9E6FE8A35}"/>
                </a:ext>
              </a:extLst>
            </p:cNvPr>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a:extLst>
                <a:ext uri="{FF2B5EF4-FFF2-40B4-BE49-F238E27FC236}">
                  <a16:creationId xmlns:a16="http://schemas.microsoft.com/office/drawing/2014/main" id="{5C9522AF-1725-3A47-A785-89190A9E4D7F}"/>
                </a:ext>
              </a:extLst>
            </p:cNvPr>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1" name="Rectangle 30">
              <a:extLst>
                <a:ext uri="{FF2B5EF4-FFF2-40B4-BE49-F238E27FC236}">
                  <a16:creationId xmlns:a16="http://schemas.microsoft.com/office/drawing/2014/main" id="{52FD02C1-0601-6B48-987A-12F3EFFA5613}"/>
                </a:ext>
              </a:extLst>
            </p:cNvPr>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2" name="Rectangle 31">
              <a:extLst>
                <a:ext uri="{FF2B5EF4-FFF2-40B4-BE49-F238E27FC236}">
                  <a16:creationId xmlns:a16="http://schemas.microsoft.com/office/drawing/2014/main" id="{A13ECBCC-10E0-5243-9EAC-0FADBDBA5A31}"/>
                </a:ext>
              </a:extLst>
            </p:cNvPr>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33" name="Title 2">
            <a:extLst>
              <a:ext uri="{FF2B5EF4-FFF2-40B4-BE49-F238E27FC236}">
                <a16:creationId xmlns:a16="http://schemas.microsoft.com/office/drawing/2014/main" id="{6617BAAE-CD87-3842-8771-3CF95D14007B}"/>
              </a:ext>
            </a:extLst>
          </p:cNvPr>
          <p:cNvSpPr txBox="1">
            <a:spLocks/>
          </p:cNvSpPr>
          <p:nvPr/>
        </p:nvSpPr>
        <p:spPr>
          <a:xfrm>
            <a:off x="2480683" y="457200"/>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Conclusion</a:t>
            </a:r>
          </a:p>
        </p:txBody>
      </p:sp>
      <p:sp>
        <p:nvSpPr>
          <p:cNvPr id="43" name="TextBox 42">
            <a:extLst>
              <a:ext uri="{FF2B5EF4-FFF2-40B4-BE49-F238E27FC236}">
                <a16:creationId xmlns:a16="http://schemas.microsoft.com/office/drawing/2014/main" id="{4F19D8B4-BD9E-6346-B5AB-16E040596687}"/>
              </a:ext>
            </a:extLst>
          </p:cNvPr>
          <p:cNvSpPr txBox="1"/>
          <p:nvPr/>
        </p:nvSpPr>
        <p:spPr>
          <a:xfrm>
            <a:off x="455612" y="-304800"/>
            <a:ext cx="184731" cy="446276"/>
          </a:xfrm>
          <a:prstGeom prst="rect">
            <a:avLst/>
          </a:prstGeom>
          <a:noFill/>
        </p:spPr>
        <p:txBody>
          <a:bodyPr wrap="none" rtlCol="0">
            <a:spAutoFit/>
          </a:bodyPr>
          <a:lstStyle/>
          <a:p>
            <a:endParaRPr lang="en-US" dirty="0"/>
          </a:p>
        </p:txBody>
      </p:sp>
      <p:sp>
        <p:nvSpPr>
          <p:cNvPr id="20" name="Content Placeholder 15">
            <a:extLst>
              <a:ext uri="{FF2B5EF4-FFF2-40B4-BE49-F238E27FC236}">
                <a16:creationId xmlns:a16="http://schemas.microsoft.com/office/drawing/2014/main" id="{1D47C9ED-832E-9440-873D-8B72D6D0D274}"/>
              </a:ext>
            </a:extLst>
          </p:cNvPr>
          <p:cNvSpPr txBox="1">
            <a:spLocks/>
          </p:cNvSpPr>
          <p:nvPr/>
        </p:nvSpPr>
        <p:spPr>
          <a:xfrm>
            <a:off x="6932612" y="3962400"/>
            <a:ext cx="1600201" cy="228600"/>
          </a:xfrm>
          <a:prstGeom prst="rect">
            <a:avLst/>
          </a:prstGeom>
        </p:spPr>
        <p:txBody>
          <a:bodyPr vert="horz" lIns="0" tIns="0" rIns="0" bIns="0" rtlCol="0" anchor="ctr">
            <a:normAutofit fontScale="85000" lnSpcReduction="10000"/>
          </a:bodyPr>
          <a:lstStyle>
            <a:lvl1pPr marL="0" indent="0" algn="l" defTabSz="1172078" rtl="0" eaLnBrk="1" latinLnBrk="0" hangingPunct="1">
              <a:spcBef>
                <a:spcPct val="20000"/>
              </a:spcBef>
              <a:buFont typeface="Arial" pitchFamily="34" charset="0"/>
              <a:buNone/>
              <a:defRPr sz="1200" b="1" kern="1200">
                <a:solidFill>
                  <a:schemeClr val="tx1">
                    <a:lumMod val="65000"/>
                    <a:lumOff val="35000"/>
                  </a:schemeClr>
                </a:solidFill>
                <a:latin typeface="Source Sans Pro Ligh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US" sz="1500" dirty="0">
                <a:solidFill>
                  <a:schemeClr val="bg1">
                    <a:lumMod val="75000"/>
                  </a:schemeClr>
                </a:solidFill>
                <a:latin typeface="+mj-lt"/>
              </a:rPr>
              <a:t>Module 5 sampling</a:t>
            </a:r>
          </a:p>
        </p:txBody>
      </p:sp>
      <p:sp>
        <p:nvSpPr>
          <p:cNvPr id="21" name="Text Placeholder 16">
            <a:extLst>
              <a:ext uri="{FF2B5EF4-FFF2-40B4-BE49-F238E27FC236}">
                <a16:creationId xmlns:a16="http://schemas.microsoft.com/office/drawing/2014/main" id="{A5767C7E-D6AA-8747-B722-AD0398828DF0}"/>
              </a:ext>
            </a:extLst>
          </p:cNvPr>
          <p:cNvSpPr txBox="1">
            <a:spLocks/>
          </p:cNvSpPr>
          <p:nvPr/>
        </p:nvSpPr>
        <p:spPr>
          <a:xfrm>
            <a:off x="7616824" y="4336238"/>
            <a:ext cx="3305827" cy="685800"/>
          </a:xfrm>
          <a:prstGeom prst="rect">
            <a:avLst/>
          </a:prstGeom>
        </p:spPr>
        <p:txBody>
          <a:bodyPr vert="horz" lIns="0" tIns="0" rIns="0" bIns="0" rtlCol="0">
            <a:noAutofit/>
          </a:bodyPr>
          <a:lstStyle>
            <a:lvl1pPr marL="0" indent="0" algn="l" defTabSz="1172078" rtl="0" eaLnBrk="1" latinLnBrk="0" hangingPunct="1">
              <a:lnSpc>
                <a:spcPts val="1500"/>
              </a:lnSpc>
              <a:spcBef>
                <a:spcPts val="1500"/>
              </a:spcBef>
              <a:buFont typeface="Arial" pitchFamily="34" charset="0"/>
              <a:buNone/>
              <a:defRPr sz="1000" kern="1200">
                <a:solidFill>
                  <a:schemeClr val="tx1">
                    <a:lumMod val="65000"/>
                    <a:lumOff val="35000"/>
                  </a:schemeClr>
                </a:solidFill>
                <a:latin typeface="Source Sans Pro Ligh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r>
              <a:rPr lang="en-US" sz="1200" dirty="0">
                <a:solidFill>
                  <a:schemeClr val="bg1">
                    <a:lumMod val="75000"/>
                  </a:schemeClr>
                </a:solidFill>
                <a:latin typeface="Open Sans Light" pitchFamily="34" charset="0"/>
              </a:rPr>
              <a:t>Four sampling methods used in this project, sample random sampling, systematic sampling, inclusion probability, and strata. Generating 5000 samples from the whole </a:t>
            </a:r>
            <a:r>
              <a:rPr lang="en-US" sz="1200" dirty="0" err="1">
                <a:solidFill>
                  <a:schemeClr val="bg1">
                    <a:lumMod val="75000"/>
                  </a:schemeClr>
                </a:solidFill>
                <a:latin typeface="Open Sans Light" pitchFamily="34" charset="0"/>
              </a:rPr>
              <a:t>airbnb</a:t>
            </a:r>
            <a:r>
              <a:rPr lang="en-US" sz="1200" dirty="0">
                <a:solidFill>
                  <a:schemeClr val="bg1">
                    <a:lumMod val="75000"/>
                  </a:schemeClr>
                </a:solidFill>
                <a:latin typeface="Open Sans Light" pitchFamily="34" charset="0"/>
              </a:rPr>
              <a:t> data set. By comparing the mean of the first three sampling methods, the means are decreasing a little. </a:t>
            </a:r>
          </a:p>
          <a:p>
            <a:endParaRPr lang="en-US" sz="1200" dirty="0">
              <a:solidFill>
                <a:schemeClr val="bg1">
                  <a:lumMod val="75000"/>
                </a:schemeClr>
              </a:solidFill>
              <a:latin typeface="Open Sans Light" pitchFamily="34" charset="0"/>
            </a:endParaRPr>
          </a:p>
        </p:txBody>
      </p:sp>
    </p:spTree>
    <p:extLst>
      <p:ext uri="{BB962C8B-B14F-4D97-AF65-F5344CB8AC3E}">
        <p14:creationId xmlns:p14="http://schemas.microsoft.com/office/powerpoint/2010/main" val="788777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Title 2">
            <a:extLst>
              <a:ext uri="{FF2B5EF4-FFF2-40B4-BE49-F238E27FC236}">
                <a16:creationId xmlns:a16="http://schemas.microsoft.com/office/drawing/2014/main" id="{E9B6100E-3DF1-A64A-A54C-FA971327B60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References</a:t>
            </a:r>
          </a:p>
        </p:txBody>
      </p:sp>
      <p:sp>
        <p:nvSpPr>
          <p:cNvPr id="5" name="TextBox 4">
            <a:extLst>
              <a:ext uri="{FF2B5EF4-FFF2-40B4-BE49-F238E27FC236}">
                <a16:creationId xmlns:a16="http://schemas.microsoft.com/office/drawing/2014/main" id="{931915F9-7403-7C41-A49A-D329BEC2172F}"/>
              </a:ext>
            </a:extLst>
          </p:cNvPr>
          <p:cNvSpPr txBox="1"/>
          <p:nvPr/>
        </p:nvSpPr>
        <p:spPr>
          <a:xfrm>
            <a:off x="855857" y="1457804"/>
            <a:ext cx="10801155" cy="5093702"/>
          </a:xfrm>
          <a:prstGeom prst="rect">
            <a:avLst/>
          </a:prstGeom>
          <a:noFill/>
        </p:spPr>
        <p:txBody>
          <a:bodyPr wrap="square" rtlCol="0">
            <a:spAutoFit/>
          </a:bodyPr>
          <a:lstStyle/>
          <a:p>
            <a:r>
              <a:rPr lang="en-US" sz="2000" dirty="0">
                <a:solidFill>
                  <a:schemeClr val="bg1">
                    <a:lumMod val="65000"/>
                  </a:schemeClr>
                </a:solidFill>
              </a:rPr>
              <a:t>D. (2019, August 12). </a:t>
            </a:r>
            <a:r>
              <a:rPr lang="en-US" sz="2000" i="1" dirty="0">
                <a:solidFill>
                  <a:schemeClr val="bg1">
                    <a:lumMod val="65000"/>
                  </a:schemeClr>
                </a:solidFill>
              </a:rPr>
              <a:t>New York City Airbnb Open Data</a:t>
            </a:r>
            <a:r>
              <a:rPr lang="en-US" sz="2000" dirty="0">
                <a:solidFill>
                  <a:schemeClr val="bg1">
                    <a:lumMod val="65000"/>
                  </a:schemeClr>
                </a:solidFill>
              </a:rPr>
              <a:t>. Kaggle. 	</a:t>
            </a:r>
            <a:r>
              <a:rPr lang="en-US" sz="2000" dirty="0">
                <a:solidFill>
                  <a:srgbClr val="6B9F25"/>
                </a:solidFill>
                <a:hlinkClick r:id="rId3">
                  <a:extLst>
                    <a:ext uri="{A12FA001-AC4F-418D-AE19-62706E023703}">
                      <ahyp:hlinkClr xmlns:ahyp="http://schemas.microsoft.com/office/drawing/2018/hyperlinkcolor" val="tx"/>
                    </a:ext>
                  </a:extLst>
                </a:hlinkClick>
              </a:rPr>
              <a:t>https://www.kaggle.com/dgomonov/</a:t>
            </a:r>
            <a:r>
              <a:rPr lang="en-US" sz="2000" dirty="0">
                <a:solidFill>
                  <a:schemeClr val="bg1">
                    <a:lumMod val="65000"/>
                  </a:schemeClr>
                </a:solidFill>
                <a:hlinkClick r:id="rId3">
                  <a:extLst>
                    <a:ext uri="{A12FA001-AC4F-418D-AE19-62706E023703}">
                      <ahyp:hlinkClr xmlns:ahyp="http://schemas.microsoft.com/office/drawing/2018/hyperlinkcolor" val="tx"/>
                    </a:ext>
                  </a:extLst>
                </a:hlinkClick>
              </a:rPr>
              <a:t>new-york-city-airbnb-open-</a:t>
            </a:r>
            <a:r>
              <a:rPr lang="en-US" sz="2000" dirty="0">
                <a:solidFill>
                  <a:schemeClr val="bg1">
                    <a:lumMod val="65000"/>
                  </a:schemeClr>
                </a:solidFill>
              </a:rPr>
              <a:t>	</a:t>
            </a:r>
            <a:r>
              <a:rPr lang="en-US" sz="2000" dirty="0" err="1">
                <a:solidFill>
                  <a:schemeClr val="bg1">
                    <a:lumMod val="65000"/>
                  </a:schemeClr>
                </a:solidFill>
              </a:rPr>
              <a:t>data?select</a:t>
            </a:r>
            <a:r>
              <a:rPr lang="en-US" sz="2000" dirty="0">
                <a:solidFill>
                  <a:schemeClr val="bg1">
                    <a:lumMod val="65000"/>
                  </a:schemeClr>
                </a:solidFill>
              </a:rPr>
              <a:t>=AB_NYC_2019.csv</a:t>
            </a:r>
          </a:p>
          <a:p>
            <a:endParaRPr lang="en-US" sz="2000" dirty="0">
              <a:solidFill>
                <a:schemeClr val="bg1">
                  <a:lumMod val="65000"/>
                </a:schemeClr>
              </a:solidFill>
            </a:endParaRPr>
          </a:p>
          <a:p>
            <a:r>
              <a:rPr lang="en-US" sz="2000" dirty="0" err="1">
                <a:solidFill>
                  <a:schemeClr val="bg1">
                    <a:lumMod val="65000"/>
                  </a:schemeClr>
                </a:solidFill>
              </a:rPr>
              <a:t>Kalathur</a:t>
            </a:r>
            <a:r>
              <a:rPr lang="en-US" sz="2000" dirty="0">
                <a:solidFill>
                  <a:schemeClr val="bg1">
                    <a:lumMod val="65000"/>
                  </a:schemeClr>
                </a:solidFill>
              </a:rPr>
              <a:t>, S. (2020, October 7). </a:t>
            </a:r>
            <a:r>
              <a:rPr lang="en-US" sz="2000" i="1" dirty="0">
                <a:solidFill>
                  <a:schemeClr val="bg1">
                    <a:lumMod val="65000"/>
                  </a:schemeClr>
                </a:solidFill>
              </a:rPr>
              <a:t>CS 544 Module 5</a:t>
            </a:r>
            <a:r>
              <a:rPr lang="en-US" sz="2000" dirty="0">
                <a:solidFill>
                  <a:schemeClr val="bg1">
                    <a:lumMod val="65000"/>
                  </a:schemeClr>
                </a:solidFill>
              </a:rPr>
              <a:t>. BU CS544. 	</a:t>
            </a:r>
            <a:r>
              <a:rPr lang="en-US" sz="2000" u="sng" dirty="0">
                <a:solidFill>
                  <a:srgbClr val="6B9F25"/>
                </a:solidFill>
                <a:hlinkClick r:id="rId4">
                  <a:extLst>
                    <a:ext uri="{A12FA001-AC4F-418D-AE19-62706E023703}">
                      <ahyp:hlinkClr xmlns:ahyp="http://schemas.microsoft.com/office/drawing/2018/hyperlinkcolor" val="tx"/>
                    </a:ext>
                  </a:extLst>
                </a:hlinkClick>
              </a:rPr>
              <a:t>https://onlinecampus.bu.edu/bbcswebdav/pid-7953809-dt-content-rid-	40368175_1/courses/20fallmetcs544_o1/course/module5/allpages.</a:t>
            </a:r>
            <a:r>
              <a:rPr lang="en-US" sz="2000" u="sng" dirty="0">
                <a:solidFill>
                  <a:schemeClr val="bg1">
                    <a:lumMod val="65000"/>
                  </a:schemeClr>
                </a:solidFill>
                <a:hlinkClick r:id="rId4">
                  <a:extLst>
                    <a:ext uri="{A12FA001-AC4F-418D-AE19-62706E023703}">
                      <ahyp:hlinkClr xmlns:ahyp="http://schemas.microsoft.com/office/drawing/2018/hyperlinkcolor" val="tx"/>
                    </a:ext>
                  </a:extLst>
                </a:hlinkClick>
              </a:rPr>
              <a:t>htm</a:t>
            </a:r>
            <a:endParaRPr lang="en-US" sz="2000" u="sng" dirty="0">
              <a:solidFill>
                <a:schemeClr val="bg1">
                  <a:lumMod val="65000"/>
                </a:schemeClr>
              </a:solidFill>
            </a:endParaRPr>
          </a:p>
          <a:p>
            <a:endParaRPr lang="en-US" sz="2000" dirty="0">
              <a:solidFill>
                <a:schemeClr val="bg1">
                  <a:lumMod val="65000"/>
                </a:schemeClr>
              </a:solidFill>
            </a:endParaRPr>
          </a:p>
          <a:p>
            <a:r>
              <a:rPr lang="en-US" sz="2000" dirty="0" err="1">
                <a:solidFill>
                  <a:schemeClr val="bg1">
                    <a:lumMod val="65000"/>
                  </a:schemeClr>
                </a:solidFill>
              </a:rPr>
              <a:t>Kalathur</a:t>
            </a:r>
            <a:r>
              <a:rPr lang="en-US" sz="2000" dirty="0">
                <a:solidFill>
                  <a:schemeClr val="bg1">
                    <a:lumMod val="65000"/>
                  </a:schemeClr>
                </a:solidFill>
              </a:rPr>
              <a:t>, S. (2020, September 30). </a:t>
            </a:r>
            <a:r>
              <a:rPr lang="en-US" sz="2000" i="1" dirty="0">
                <a:solidFill>
                  <a:schemeClr val="bg1">
                    <a:lumMod val="65000"/>
                  </a:schemeClr>
                </a:solidFill>
              </a:rPr>
              <a:t>CS 544 Module 4</a:t>
            </a:r>
            <a:r>
              <a:rPr lang="en-US" sz="2000" dirty="0">
                <a:solidFill>
                  <a:schemeClr val="bg1">
                    <a:lumMod val="65000"/>
                  </a:schemeClr>
                </a:solidFill>
              </a:rPr>
              <a:t>. BU CS544. 	</a:t>
            </a:r>
            <a:r>
              <a:rPr lang="en-US" sz="2000" dirty="0">
                <a:solidFill>
                  <a:srgbClr val="6B9F25"/>
                </a:solidFill>
                <a:hlinkClick r:id="rId5">
                  <a:extLst>
                    <a:ext uri="{A12FA001-AC4F-418D-AE19-62706E023703}">
                      <ahyp:hlinkClr xmlns:ahyp="http://schemas.microsoft.com/office/drawing/2018/hyperlinkcolor" val="tx"/>
                    </a:ext>
                  </a:extLst>
                </a:hlinkClick>
              </a:rPr>
              <a:t>https://onlinecampus.bu.edu/bbcswebdav/</a:t>
            </a:r>
            <a:r>
              <a:rPr lang="en-US" sz="2000" dirty="0">
                <a:solidFill>
                  <a:schemeClr val="bg1">
                    <a:lumMod val="65000"/>
                  </a:schemeClr>
                </a:solidFill>
                <a:hlinkClick r:id="rId5">
                  <a:extLst>
                    <a:ext uri="{A12FA001-AC4F-418D-AE19-62706E023703}">
                      <ahyp:hlinkClr xmlns:ahyp="http://schemas.microsoft.com/office/drawing/2018/hyperlinkcolor" val="tx"/>
                    </a:ext>
                  </a:extLst>
                </a:hlinkClick>
              </a:rPr>
              <a:t>pid-7953808-dt-content-rid-</a:t>
            </a:r>
            <a:r>
              <a:rPr lang="en-US" sz="2000" dirty="0">
                <a:solidFill>
                  <a:schemeClr val="bg1">
                    <a:lumMod val="65000"/>
                  </a:schemeClr>
                </a:solidFill>
              </a:rPr>
              <a:t>	40368145_1/courses/20fallmetcs544_o1/course/module4/</a:t>
            </a:r>
            <a:r>
              <a:rPr lang="en-US" sz="2000" dirty="0" err="1">
                <a:solidFill>
                  <a:schemeClr val="bg1">
                    <a:lumMod val="65000"/>
                  </a:schemeClr>
                </a:solidFill>
              </a:rPr>
              <a:t>allpages.htm</a:t>
            </a:r>
            <a:endParaRPr lang="en-US" sz="2000" dirty="0">
              <a:solidFill>
                <a:schemeClr val="bg1">
                  <a:lumMod val="65000"/>
                </a:schemeClr>
              </a:solidFill>
            </a:endParaRPr>
          </a:p>
          <a:p>
            <a:endParaRPr lang="en-US" sz="2000" dirty="0">
              <a:solidFill>
                <a:schemeClr val="bg1">
                  <a:lumMod val="65000"/>
                </a:schemeClr>
              </a:solidFill>
            </a:endParaRPr>
          </a:p>
          <a:p>
            <a:r>
              <a:rPr lang="en-US" sz="2000" dirty="0" err="1">
                <a:solidFill>
                  <a:schemeClr val="bg1">
                    <a:lumMod val="65000"/>
                  </a:schemeClr>
                </a:solidFill>
              </a:rPr>
              <a:t>Kalathur</a:t>
            </a:r>
            <a:r>
              <a:rPr lang="en-US" sz="2000" dirty="0">
                <a:solidFill>
                  <a:schemeClr val="bg1">
                    <a:lumMod val="65000"/>
                  </a:schemeClr>
                </a:solidFill>
              </a:rPr>
              <a:t>, S. (2020, September 23). </a:t>
            </a:r>
            <a:r>
              <a:rPr lang="en-US" sz="2000" i="1" dirty="0">
                <a:solidFill>
                  <a:schemeClr val="bg1">
                    <a:lumMod val="65000"/>
                  </a:schemeClr>
                </a:solidFill>
              </a:rPr>
              <a:t>CS 544 Module 3</a:t>
            </a:r>
            <a:r>
              <a:rPr lang="en-US" sz="2000" dirty="0">
                <a:solidFill>
                  <a:schemeClr val="bg1">
                    <a:lumMod val="65000"/>
                  </a:schemeClr>
                </a:solidFill>
              </a:rPr>
              <a:t>. BU CS544. 	</a:t>
            </a:r>
            <a:r>
              <a:rPr lang="en-US" sz="2000" dirty="0">
                <a:solidFill>
                  <a:srgbClr val="6B9F25"/>
                </a:solidFill>
                <a:hlinkClick r:id="rId6">
                  <a:extLst>
                    <a:ext uri="{A12FA001-AC4F-418D-AE19-62706E023703}">
                      <ahyp:hlinkClr xmlns:ahyp="http://schemas.microsoft.com/office/drawing/2018/hyperlinkcolor" val="tx"/>
                    </a:ext>
                  </a:extLst>
                </a:hlinkClick>
              </a:rPr>
              <a:t>https://onlinecampus.bu.edu/bbcswebdav/</a:t>
            </a:r>
            <a:r>
              <a:rPr lang="en-US" sz="2000" dirty="0">
                <a:solidFill>
                  <a:schemeClr val="bg1">
                    <a:lumMod val="65000"/>
                  </a:schemeClr>
                </a:solidFill>
                <a:hlinkClick r:id="rId6">
                  <a:extLst>
                    <a:ext uri="{A12FA001-AC4F-418D-AE19-62706E023703}">
                      <ahyp:hlinkClr xmlns:ahyp="http://schemas.microsoft.com/office/drawing/2018/hyperlinkcolor" val="tx"/>
                    </a:ext>
                  </a:extLst>
                </a:hlinkClick>
              </a:rPr>
              <a:t>pid-7953807-dt-content-rid-</a:t>
            </a:r>
            <a:r>
              <a:rPr lang="en-US" sz="2000" dirty="0">
                <a:solidFill>
                  <a:schemeClr val="bg1">
                    <a:lumMod val="65000"/>
                  </a:schemeClr>
                </a:solidFill>
              </a:rPr>
              <a:t>	40368122_1/courses/20fallmetcs544_o1/course/module3/</a:t>
            </a:r>
            <a:r>
              <a:rPr lang="en-US" sz="2000" dirty="0" err="1">
                <a:solidFill>
                  <a:schemeClr val="bg1">
                    <a:lumMod val="65000"/>
                  </a:schemeClr>
                </a:solidFill>
              </a:rPr>
              <a:t>allpages.htm</a:t>
            </a:r>
            <a:endParaRPr lang="en-US" sz="2000" dirty="0">
              <a:solidFill>
                <a:schemeClr val="bg1">
                  <a:lumMod val="65000"/>
                </a:schemeClr>
              </a:solidFill>
            </a:endParaRPr>
          </a:p>
          <a:p>
            <a:endParaRPr lang="en-US" sz="1600" dirty="0">
              <a:solidFill>
                <a:schemeClr val="bg1"/>
              </a:solidFill>
            </a:endParaRPr>
          </a:p>
        </p:txBody>
      </p:sp>
    </p:spTree>
    <p:extLst>
      <p:ext uri="{BB962C8B-B14F-4D97-AF65-F5344CB8AC3E}">
        <p14:creationId xmlns:p14="http://schemas.microsoft.com/office/powerpoint/2010/main" val="3548279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158261" y="502923"/>
            <a:ext cx="3315112" cy="1226348"/>
          </a:xfrm>
          <a:prstGeom prst="rect">
            <a:avLst/>
          </a:prstGeom>
          <a:noFill/>
        </p:spPr>
        <p:txBody>
          <a:bodyPr wrap="none" lIns="117208" tIns="58604" rIns="117208" bIns="58604" rtlCol="0">
            <a:spAutoFit/>
          </a:bodyPr>
          <a:lstStyle/>
          <a:p>
            <a:pPr algn="r"/>
            <a:r>
              <a:rPr lang="en-US" sz="31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THANKS FOR</a:t>
            </a:r>
          </a:p>
          <a:p>
            <a:pPr algn="r"/>
            <a:r>
              <a:rPr lang="en-US" sz="4100">
                <a:solidFill>
                  <a:schemeClr val="bg1"/>
                </a:solidFill>
                <a:latin typeface="Open Sans Extrabold" panose="020B0906030804020204" pitchFamily="34" charset="0"/>
                <a:ea typeface="Open Sans Extrabold" panose="020B0906030804020204" pitchFamily="34" charset="0"/>
                <a:cs typeface="Open Sans Extrabold" panose="020B0906030804020204" pitchFamily="34" charset="0"/>
              </a:rPr>
              <a:t>WATCHING!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50197" y="-8249"/>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09893" y="1344840"/>
            <a:ext cx="1079719" cy="3214"/>
          </a:xfrm>
          <a:prstGeom prst="line">
            <a:avLst/>
          </a:prstGeom>
          <a:ln w="25400">
            <a:solidFill>
              <a:schemeClr val="bg1">
                <a:lumMod val="75000"/>
              </a:schemeClr>
            </a:solidFill>
            <a:prstDash val="solid"/>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51612" y="3200400"/>
            <a:ext cx="1079719" cy="3214"/>
          </a:xfrm>
          <a:prstGeom prst="line">
            <a:avLst/>
          </a:prstGeom>
          <a:ln w="25400">
            <a:solidFill>
              <a:schemeClr val="bg1">
                <a:lumMod val="75000"/>
              </a:schemeClr>
            </a:solidFill>
            <a:prstDash val="solid"/>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7" name="Content Placeholder 2"/>
          <p:cNvSpPr txBox="1">
            <a:spLocks/>
          </p:cNvSpPr>
          <p:nvPr/>
        </p:nvSpPr>
        <p:spPr>
          <a:xfrm>
            <a:off x="1446212" y="860855"/>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lvl="0" algn="l"/>
            <a:r>
              <a:rPr lang="en-US" sz="2000" b="1" dirty="0">
                <a:solidFill>
                  <a:schemeClr val="accent6"/>
                </a:solidFill>
                <a:ea typeface="Roboto" panose="02000000000000000000" pitchFamily="2" charset="0"/>
              </a:rPr>
              <a:t>II. </a:t>
            </a:r>
            <a:r>
              <a:rPr lang="en-US" sz="1600" b="1" dirty="0">
                <a:solidFill>
                  <a:schemeClr val="accent6"/>
                </a:solidFill>
                <a:ea typeface="Roboto" panose="02000000000000000000" pitchFamily="2" charset="0"/>
              </a:rPr>
              <a:t>Numerical variable analysis of the price of airbnbs in NYC </a:t>
            </a:r>
          </a:p>
          <a:p>
            <a:pPr lvl="0" algn="l"/>
            <a:r>
              <a:rPr lang="en-US" sz="1400" dirty="0">
                <a:solidFill>
                  <a:schemeClr val="bg1"/>
                </a:solidFill>
              </a:rPr>
              <a:t>1. Setting data</a:t>
            </a:r>
          </a:p>
          <a:p>
            <a:pPr lvl="0" algn="l"/>
            <a:r>
              <a:rPr lang="en-US" sz="1400" dirty="0">
                <a:solidFill>
                  <a:schemeClr val="bg1"/>
                </a:solidFill>
              </a:rPr>
              <a:t>2. Visualization for the price</a:t>
            </a:r>
          </a:p>
          <a:p>
            <a:pPr marL="285750" lvl="0" indent="-285750" algn="l">
              <a:buClr>
                <a:schemeClr val="bg1"/>
              </a:buClr>
              <a:buFont typeface="Arial" panose="020B0604020202020204" pitchFamily="34" charset="0"/>
              <a:buChar char="•"/>
            </a:pPr>
            <a:r>
              <a:rPr lang="en-US" sz="1400" dirty="0" err="1">
                <a:solidFill>
                  <a:schemeClr val="bg1"/>
                </a:solidFill>
              </a:rPr>
              <a:t>Barplot</a:t>
            </a:r>
            <a:r>
              <a:rPr lang="en-US" sz="1400" dirty="0">
                <a:solidFill>
                  <a:schemeClr val="bg1"/>
                </a:solidFill>
              </a:rPr>
              <a:t> of the frequency of the price</a:t>
            </a:r>
          </a:p>
          <a:p>
            <a:pPr marL="285750" lvl="0" indent="-285750" algn="l">
              <a:buClr>
                <a:schemeClr val="bg1"/>
              </a:buClr>
              <a:buFont typeface="Arial" panose="020B0604020202020204" pitchFamily="34" charset="0"/>
              <a:buChar char="•"/>
            </a:pPr>
            <a:r>
              <a:rPr lang="en-US" sz="1400" dirty="0" err="1">
                <a:solidFill>
                  <a:schemeClr val="bg1"/>
                </a:solidFill>
              </a:rPr>
              <a:t>Barplots</a:t>
            </a:r>
            <a:r>
              <a:rPr lang="en-US" sz="1400" dirty="0">
                <a:solidFill>
                  <a:schemeClr val="bg1"/>
                </a:solidFill>
              </a:rPr>
              <a:t> of the frequency of the price in each borough</a:t>
            </a:r>
          </a:p>
          <a:p>
            <a:pPr marL="285750" lvl="0" indent="-285750" algn="l">
              <a:buClr>
                <a:schemeClr val="bg1"/>
              </a:buClr>
              <a:buFont typeface="Arial" panose="020B0604020202020204" pitchFamily="34" charset="0"/>
              <a:buChar char="•"/>
            </a:pPr>
            <a:r>
              <a:rPr lang="en-US" sz="1400" dirty="0">
                <a:solidFill>
                  <a:schemeClr val="bg1"/>
                </a:solidFill>
              </a:rPr>
              <a:t>Summaries of the price in each borough</a:t>
            </a:r>
          </a:p>
          <a:p>
            <a:pPr marL="285750" lvl="0" indent="-285750" algn="l">
              <a:buClr>
                <a:schemeClr val="bg1"/>
              </a:buClr>
              <a:buFont typeface="Arial" panose="020B0604020202020204" pitchFamily="34" charset="0"/>
              <a:buChar char="•"/>
            </a:pPr>
            <a:r>
              <a:rPr lang="en-US" sz="1400" dirty="0">
                <a:solidFill>
                  <a:schemeClr val="bg1"/>
                </a:solidFill>
              </a:rPr>
              <a:t>Boxplots of the price in each borough in one diagram</a:t>
            </a:r>
          </a:p>
          <a:p>
            <a:pPr algn="l" fontAlgn="auto">
              <a:defRPr/>
            </a:pPr>
            <a:endParaRPr lang="id-ID" sz="1600" b="1" dirty="0">
              <a:solidFill>
                <a:schemeClr val="accent6"/>
              </a:solidFill>
              <a:ea typeface="Roboto" panose="02000000000000000000" pitchFamily="2" charset="0"/>
            </a:endParaRPr>
          </a:p>
        </p:txBody>
      </p:sp>
      <p:sp>
        <p:nvSpPr>
          <p:cNvPr id="53" name="Content Placeholder 2"/>
          <p:cNvSpPr txBox="1">
            <a:spLocks/>
          </p:cNvSpPr>
          <p:nvPr/>
        </p:nvSpPr>
        <p:spPr>
          <a:xfrm>
            <a:off x="7802306" y="2626048"/>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defRPr/>
            </a:pPr>
            <a:r>
              <a:rPr lang="en-US" sz="2400" b="1" dirty="0">
                <a:solidFill>
                  <a:schemeClr val="bg2">
                    <a:lumMod val="50000"/>
                  </a:schemeClr>
                </a:solidFill>
                <a:ea typeface="Roboto" panose="02000000000000000000" pitchFamily="2" charset="0"/>
              </a:rPr>
              <a:t>III. </a:t>
            </a:r>
            <a:r>
              <a:rPr lang="en-US" sz="1600" b="1" dirty="0">
                <a:solidFill>
                  <a:schemeClr val="bg2">
                    <a:lumMod val="50000"/>
                  </a:schemeClr>
                </a:solidFill>
                <a:ea typeface="Roboto" panose="02000000000000000000" pitchFamily="2" charset="0"/>
              </a:rPr>
              <a:t>Comparation of the relationship between price, minimum night, number of reviews</a:t>
            </a:r>
          </a:p>
          <a:p>
            <a:pPr marL="342900" lvl="0" indent="-342900" algn="l">
              <a:buClr>
                <a:schemeClr val="bg1"/>
              </a:buClr>
              <a:buAutoNum type="arabicPeriod"/>
            </a:pPr>
            <a:r>
              <a:rPr lang="en-US" sz="1400" dirty="0">
                <a:solidFill>
                  <a:schemeClr val="bg1"/>
                </a:solidFill>
              </a:rPr>
              <a:t>Pairs diagram of the combination of the relationship of three variables </a:t>
            </a:r>
          </a:p>
          <a:p>
            <a:pPr marL="342900" lvl="0" indent="-342900" algn="l">
              <a:buClr>
                <a:schemeClr val="bg1"/>
              </a:buClr>
              <a:buAutoNum type="arabicPeriod"/>
            </a:pPr>
            <a:r>
              <a:rPr lang="en-US" sz="1400" dirty="0">
                <a:solidFill>
                  <a:schemeClr val="bg1"/>
                </a:solidFill>
              </a:rPr>
              <a:t>Scatterplot of the relationship of price and minimum night </a:t>
            </a:r>
          </a:p>
          <a:p>
            <a:pPr marL="342900" lvl="0" indent="-342900" algn="l">
              <a:buClr>
                <a:schemeClr val="bg1"/>
              </a:buClr>
              <a:buAutoNum type="arabicPeriod"/>
            </a:pPr>
            <a:r>
              <a:rPr lang="en-US" sz="1400" dirty="0">
                <a:solidFill>
                  <a:schemeClr val="bg1"/>
                </a:solidFill>
              </a:rPr>
              <a:t>Scatterplot for the relationship of price and number of reviews </a:t>
            </a:r>
          </a:p>
          <a:p>
            <a:pPr marL="342900" lvl="0" indent="-342900" algn="l">
              <a:buClr>
                <a:schemeClr val="bg1"/>
              </a:buClr>
              <a:buAutoNum type="arabicPeriod"/>
            </a:pPr>
            <a:r>
              <a:rPr lang="en-US" sz="1400" dirty="0">
                <a:solidFill>
                  <a:schemeClr val="bg1"/>
                </a:solidFill>
              </a:rPr>
              <a:t>Boxplots of price, minimum nights, and number of reviews</a:t>
            </a:r>
          </a:p>
          <a:p>
            <a:pPr algn="l" fontAlgn="auto">
              <a:defRPr/>
            </a:pPr>
            <a:endParaRPr lang="id-ID" sz="1600" dirty="0">
              <a:solidFill>
                <a:srgbClr val="7030A0"/>
              </a:solidFill>
              <a:ea typeface="Roboto" panose="02000000000000000000" pitchFamily="2" charset="0"/>
            </a:endParaRPr>
          </a:p>
        </p:txBody>
      </p:sp>
      <p:cxnSp>
        <p:nvCxnSpPr>
          <p:cNvPr id="56" name="Straight Connector 55"/>
          <p:cNvCxnSpPr/>
          <p:nvPr/>
        </p:nvCxnSpPr>
        <p:spPr>
          <a:xfrm>
            <a:off x="6150197" y="1754930"/>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6150196" y="3626870"/>
            <a:ext cx="0" cy="3231130"/>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2301D01-98D3-1245-86A0-7BB39CDA5312}"/>
              </a:ext>
            </a:extLst>
          </p:cNvPr>
          <p:cNvSpPr/>
          <p:nvPr/>
        </p:nvSpPr>
        <p:spPr>
          <a:xfrm>
            <a:off x="5942012" y="2928589"/>
            <a:ext cx="381000" cy="500411"/>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III</a:t>
            </a:r>
          </a:p>
        </p:txBody>
      </p:sp>
      <p:sp>
        <p:nvSpPr>
          <p:cNvPr id="20" name="Rectangle 19">
            <a:extLst>
              <a:ext uri="{FF2B5EF4-FFF2-40B4-BE49-F238E27FC236}">
                <a16:creationId xmlns:a16="http://schemas.microsoft.com/office/drawing/2014/main" id="{1A99C3A3-0C99-754F-B30C-0911AADA1E14}"/>
              </a:ext>
            </a:extLst>
          </p:cNvPr>
          <p:cNvSpPr/>
          <p:nvPr/>
        </p:nvSpPr>
        <p:spPr>
          <a:xfrm>
            <a:off x="5959696" y="1112697"/>
            <a:ext cx="381000" cy="50041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II</a:t>
            </a:r>
          </a:p>
        </p:txBody>
      </p:sp>
    </p:spTree>
    <p:extLst>
      <p:ext uri="{BB962C8B-B14F-4D97-AF65-F5344CB8AC3E}">
        <p14:creationId xmlns:p14="http://schemas.microsoft.com/office/powerpoint/2010/main" val="30938129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50197" y="-8249"/>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527468" y="1358052"/>
            <a:ext cx="1079719" cy="3214"/>
          </a:xfrm>
          <a:prstGeom prst="line">
            <a:avLst/>
          </a:prstGeom>
          <a:ln w="25400">
            <a:solidFill>
              <a:schemeClr val="bg1">
                <a:lumMod val="75000"/>
              </a:schemeClr>
            </a:solidFill>
            <a:prstDash val="solid"/>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698412" y="3136372"/>
            <a:ext cx="1079719" cy="3214"/>
          </a:xfrm>
          <a:prstGeom prst="line">
            <a:avLst/>
          </a:prstGeom>
          <a:ln w="25400">
            <a:solidFill>
              <a:schemeClr val="bg1">
                <a:lumMod val="75000"/>
              </a:schemeClr>
            </a:solidFill>
            <a:prstDash val="solid"/>
            <a:headEnd type="oval" w="lg" len="lg"/>
            <a:tailEnd type="oval" w="med" len="med"/>
          </a:ln>
        </p:spPr>
        <p:style>
          <a:lnRef idx="1">
            <a:schemeClr val="accent1"/>
          </a:lnRef>
          <a:fillRef idx="0">
            <a:schemeClr val="accent1"/>
          </a:fillRef>
          <a:effectRef idx="0">
            <a:schemeClr val="accent1"/>
          </a:effectRef>
          <a:fontRef idx="minor">
            <a:schemeClr val="tx1"/>
          </a:fontRef>
        </p:style>
      </p:cxnSp>
      <p:sp>
        <p:nvSpPr>
          <p:cNvPr id="53" name="Content Placeholder 2"/>
          <p:cNvSpPr txBox="1">
            <a:spLocks/>
          </p:cNvSpPr>
          <p:nvPr/>
        </p:nvSpPr>
        <p:spPr>
          <a:xfrm>
            <a:off x="1419061" y="2233643"/>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en-US" sz="2000" b="1" dirty="0">
                <a:solidFill>
                  <a:schemeClr val="accent4">
                    <a:lumMod val="75000"/>
                  </a:schemeClr>
                </a:solidFill>
                <a:ea typeface="Roboto" panose="02000000000000000000" pitchFamily="2" charset="0"/>
              </a:rPr>
              <a:t>V. </a:t>
            </a:r>
            <a:r>
              <a:rPr lang="en-US" sz="1600" b="1" dirty="0">
                <a:solidFill>
                  <a:schemeClr val="accent4">
                    <a:lumMod val="75000"/>
                  </a:schemeClr>
                </a:solidFill>
                <a:ea typeface="Roboto" panose="02000000000000000000" pitchFamily="2" charset="0"/>
              </a:rPr>
              <a:t>Applicability of the Central Limit Theorem for Price</a:t>
            </a:r>
            <a:endParaRPr lang="id-ID" sz="1600" b="1" dirty="0">
              <a:solidFill>
                <a:schemeClr val="accent4">
                  <a:lumMod val="75000"/>
                </a:schemeClr>
              </a:solidFill>
              <a:ea typeface="Roboto" panose="02000000000000000000" pitchFamily="2" charset="0"/>
            </a:endParaRPr>
          </a:p>
          <a:p>
            <a:pPr marL="342900" lvl="0" indent="-342900" algn="l">
              <a:buClr>
                <a:schemeClr val="bg1"/>
              </a:buClr>
              <a:buFont typeface="+mj-lt"/>
              <a:buAutoNum type="arabicPeriod"/>
            </a:pPr>
            <a:r>
              <a:rPr lang="en-US" sz="1400" dirty="0">
                <a:solidFill>
                  <a:schemeClr val="bg1"/>
                </a:solidFill>
              </a:rPr>
              <a:t>Setting data</a:t>
            </a:r>
          </a:p>
          <a:p>
            <a:pPr marL="342900" lvl="0" indent="-342900" algn="l">
              <a:buClr>
                <a:schemeClr val="bg1"/>
              </a:buClr>
              <a:buFont typeface="+mj-lt"/>
              <a:buAutoNum type="arabicPeriod"/>
            </a:pPr>
            <a:r>
              <a:rPr lang="en-US" sz="1400" dirty="0">
                <a:solidFill>
                  <a:schemeClr val="bg1"/>
                </a:solidFill>
              </a:rPr>
              <a:t>Central Limit Theorem visualization for price</a:t>
            </a:r>
          </a:p>
          <a:p>
            <a:pPr marL="742950" lvl="1" indent="-285750" algn="l">
              <a:buClr>
                <a:schemeClr val="bg1"/>
              </a:buClr>
              <a:buFont typeface="Arial" panose="020B0604020202020204" pitchFamily="34" charset="0"/>
              <a:buChar char="•"/>
            </a:pPr>
            <a:r>
              <a:rPr lang="en-US" sz="1200" dirty="0">
                <a:solidFill>
                  <a:schemeClr val="bg1"/>
                </a:solidFill>
              </a:rPr>
              <a:t>Histogram for CLT of sample size 10, 20, 30, 40 for price</a:t>
            </a:r>
          </a:p>
          <a:p>
            <a:pPr marL="342900" lvl="0" indent="-342900" algn="l">
              <a:buClr>
                <a:schemeClr val="bg1"/>
              </a:buClr>
              <a:buFont typeface="+mj-lt"/>
              <a:buAutoNum type="arabicPeriod"/>
            </a:pPr>
            <a:r>
              <a:rPr lang="en-US" sz="1300" dirty="0">
                <a:solidFill>
                  <a:schemeClr val="bg1"/>
                </a:solidFill>
              </a:rPr>
              <a:t>Central Limit Theorem visualization for each borough</a:t>
            </a:r>
          </a:p>
          <a:p>
            <a:pPr marL="742950" lvl="1" indent="-285750" algn="l">
              <a:buClr>
                <a:schemeClr val="bg1"/>
              </a:buClr>
              <a:buFont typeface="Arial" panose="020B0604020202020204" pitchFamily="34" charset="0"/>
              <a:buChar char="•"/>
            </a:pPr>
            <a:r>
              <a:rPr lang="en-US" sz="1300" dirty="0">
                <a:solidFill>
                  <a:schemeClr val="bg1"/>
                </a:solidFill>
              </a:rPr>
              <a:t>CLM for Manhattan</a:t>
            </a:r>
          </a:p>
          <a:p>
            <a:pPr marL="742950" lvl="1" indent="-285750" algn="l">
              <a:buClr>
                <a:schemeClr val="bg1"/>
              </a:buClr>
              <a:buFont typeface="Arial" panose="020B0604020202020204" pitchFamily="34" charset="0"/>
              <a:buChar char="•"/>
            </a:pPr>
            <a:r>
              <a:rPr lang="en-US" sz="1300" dirty="0">
                <a:solidFill>
                  <a:schemeClr val="bg1"/>
                </a:solidFill>
              </a:rPr>
              <a:t>CLM for Brooklyn</a:t>
            </a:r>
          </a:p>
          <a:p>
            <a:pPr marL="742950" lvl="1" indent="-285750" algn="l">
              <a:buClr>
                <a:schemeClr val="bg1"/>
              </a:buClr>
              <a:buFont typeface="Arial" panose="020B0604020202020204" pitchFamily="34" charset="0"/>
              <a:buChar char="•"/>
            </a:pPr>
            <a:r>
              <a:rPr lang="en-US" sz="1400" dirty="0">
                <a:solidFill>
                  <a:schemeClr val="bg1"/>
                </a:solidFill>
              </a:rPr>
              <a:t>CLM for Bronx</a:t>
            </a:r>
          </a:p>
          <a:p>
            <a:pPr marL="742950" lvl="1" indent="-285750" algn="l">
              <a:buClr>
                <a:schemeClr val="bg1"/>
              </a:buClr>
              <a:buFont typeface="Arial" panose="020B0604020202020204" pitchFamily="34" charset="0"/>
              <a:buChar char="•"/>
            </a:pPr>
            <a:r>
              <a:rPr lang="en-US" sz="1400" dirty="0">
                <a:solidFill>
                  <a:schemeClr val="bg1"/>
                </a:solidFill>
              </a:rPr>
              <a:t>CLM for Queens</a:t>
            </a:r>
          </a:p>
          <a:p>
            <a:pPr marL="742950" lvl="1" indent="-285750" algn="l">
              <a:buClr>
                <a:schemeClr val="bg1"/>
              </a:buClr>
              <a:buFont typeface="Arial" panose="020B0604020202020204" pitchFamily="34" charset="0"/>
              <a:buChar char="•"/>
            </a:pPr>
            <a:r>
              <a:rPr lang="en-US" sz="1400" dirty="0">
                <a:solidFill>
                  <a:schemeClr val="bg1"/>
                </a:solidFill>
              </a:rPr>
              <a:t>CLM for Staten Island</a:t>
            </a:r>
          </a:p>
        </p:txBody>
      </p:sp>
      <p:cxnSp>
        <p:nvCxnSpPr>
          <p:cNvPr id="56" name="Straight Connector 55"/>
          <p:cNvCxnSpPr/>
          <p:nvPr/>
        </p:nvCxnSpPr>
        <p:spPr>
          <a:xfrm>
            <a:off x="6150197" y="1754930"/>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6156350" y="3733800"/>
            <a:ext cx="0" cy="3124200"/>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54A02FEB-F391-A94F-883F-B13D3744601E}"/>
              </a:ext>
            </a:extLst>
          </p:cNvPr>
          <p:cNvSpPr txBox="1">
            <a:spLocks/>
          </p:cNvSpPr>
          <p:nvPr/>
        </p:nvSpPr>
        <p:spPr>
          <a:xfrm>
            <a:off x="7728824" y="614360"/>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2000" b="1" dirty="0">
                <a:solidFill>
                  <a:schemeClr val="accent1"/>
                </a:solidFill>
                <a:ea typeface="Roboto" panose="02000000000000000000" pitchFamily="2" charset="0"/>
              </a:rPr>
              <a:t>IV. </a:t>
            </a:r>
            <a:r>
              <a:rPr lang="id-ID" sz="1600" b="1" dirty="0" err="1">
                <a:solidFill>
                  <a:schemeClr val="accent1"/>
                </a:solidFill>
                <a:ea typeface="Roboto" panose="02000000000000000000" pitchFamily="2" charset="0"/>
              </a:rPr>
              <a:t>Distribution</a:t>
            </a:r>
            <a:r>
              <a:rPr lang="id-ID" sz="1600" b="1" dirty="0">
                <a:solidFill>
                  <a:schemeClr val="accent1"/>
                </a:solidFill>
                <a:ea typeface="Roboto" panose="02000000000000000000" pitchFamily="2" charset="0"/>
              </a:rPr>
              <a:t> </a:t>
            </a:r>
            <a:r>
              <a:rPr lang="id-ID" sz="1600" b="1" dirty="0" err="1">
                <a:solidFill>
                  <a:schemeClr val="accent1"/>
                </a:solidFill>
                <a:ea typeface="Roboto" panose="02000000000000000000" pitchFamily="2" charset="0"/>
              </a:rPr>
              <a:t>Analysis</a:t>
            </a:r>
            <a:endParaRPr lang="id-ID" sz="1400" b="1" i="1" dirty="0">
              <a:solidFill>
                <a:schemeClr val="accent1"/>
              </a:solidFill>
              <a:ea typeface="Roboto" panose="02000000000000000000" pitchFamily="2" charset="0"/>
            </a:endParaRPr>
          </a:p>
          <a:p>
            <a:pPr marL="342900" lvl="0" indent="-342900" algn="l">
              <a:buClr>
                <a:schemeClr val="bg1"/>
              </a:buClr>
              <a:buFont typeface="+mj-lt"/>
              <a:buAutoNum type="arabicPeriod"/>
            </a:pPr>
            <a:r>
              <a:rPr lang="en-US" sz="1400" dirty="0">
                <a:solidFill>
                  <a:schemeClr val="bg1"/>
                </a:solidFill>
              </a:rPr>
              <a:t>Plotting the data of number of reviews in </a:t>
            </a:r>
            <a:r>
              <a:rPr lang="en-US" sz="1400" dirty="0" err="1">
                <a:solidFill>
                  <a:schemeClr val="bg1"/>
                </a:solidFill>
              </a:rPr>
              <a:t>airbnb</a:t>
            </a:r>
            <a:r>
              <a:rPr lang="en-US" sz="1400" dirty="0">
                <a:solidFill>
                  <a:schemeClr val="bg1"/>
                </a:solidFill>
              </a:rPr>
              <a:t> open data</a:t>
            </a:r>
          </a:p>
          <a:p>
            <a:pPr marL="342900" lvl="0" indent="-342900" algn="l">
              <a:buClr>
                <a:schemeClr val="bg1"/>
              </a:buClr>
              <a:buFont typeface="+mj-lt"/>
              <a:buAutoNum type="arabicPeriod"/>
            </a:pPr>
            <a:r>
              <a:rPr lang="en-US" sz="1400" dirty="0">
                <a:solidFill>
                  <a:schemeClr val="bg1"/>
                </a:solidFill>
              </a:rPr>
              <a:t>Scatterplot for the probability of each number of reviews appeared</a:t>
            </a:r>
          </a:p>
          <a:p>
            <a:pPr marL="342900" lvl="0" indent="-342900" algn="l">
              <a:buClr>
                <a:schemeClr val="bg1"/>
              </a:buClr>
              <a:buFont typeface="+mj-lt"/>
              <a:buAutoNum type="arabicPeriod"/>
            </a:pPr>
            <a:r>
              <a:rPr lang="en-US" sz="1400" dirty="0">
                <a:solidFill>
                  <a:schemeClr val="bg1"/>
                </a:solidFill>
              </a:rPr>
              <a:t>Boxplot of the number of reviews</a:t>
            </a:r>
          </a:p>
          <a:p>
            <a:pPr marL="342900" lvl="0" indent="-342900" algn="l">
              <a:buClr>
                <a:schemeClr val="bg1"/>
              </a:buClr>
              <a:buFont typeface="+mj-lt"/>
              <a:buAutoNum type="arabicPeriod"/>
            </a:pPr>
            <a:r>
              <a:rPr lang="en-US" sz="1400" dirty="0">
                <a:solidFill>
                  <a:schemeClr val="bg1"/>
                </a:solidFill>
              </a:rPr>
              <a:t>Summary of the number of reviews and its standard deviation</a:t>
            </a:r>
          </a:p>
          <a:p>
            <a:pPr marL="342900" lvl="0" indent="-342900" algn="l">
              <a:buClr>
                <a:schemeClr val="bg1"/>
              </a:buClr>
              <a:buFont typeface="+mj-lt"/>
              <a:buAutoNum type="arabicPeriod"/>
            </a:pPr>
            <a:r>
              <a:rPr lang="en-US" sz="1400" dirty="0">
                <a:solidFill>
                  <a:schemeClr val="bg1"/>
                </a:solidFill>
              </a:rPr>
              <a:t>Probability density function for the number reviews as normal distribution</a:t>
            </a:r>
          </a:p>
          <a:p>
            <a:pPr marL="342900" lvl="0" indent="-342900" algn="l">
              <a:buClr>
                <a:schemeClr val="bg1"/>
              </a:buClr>
              <a:buFont typeface="+mj-lt"/>
              <a:buAutoNum type="arabicPeriod"/>
            </a:pPr>
            <a:r>
              <a:rPr lang="en-US" sz="1400" dirty="0">
                <a:solidFill>
                  <a:schemeClr val="bg1"/>
                </a:solidFill>
              </a:rPr>
              <a:t>Cumulative distribution function for the number reviews as normal distribution</a:t>
            </a:r>
          </a:p>
        </p:txBody>
      </p:sp>
      <p:sp>
        <p:nvSpPr>
          <p:cNvPr id="4" name="Rectangle 3">
            <a:extLst>
              <a:ext uri="{FF2B5EF4-FFF2-40B4-BE49-F238E27FC236}">
                <a16:creationId xmlns:a16="http://schemas.microsoft.com/office/drawing/2014/main" id="{2B6278C5-7F1A-604C-8B57-0D4C973940E8}"/>
              </a:ext>
            </a:extLst>
          </p:cNvPr>
          <p:cNvSpPr/>
          <p:nvPr/>
        </p:nvSpPr>
        <p:spPr>
          <a:xfrm>
            <a:off x="5942012" y="1114771"/>
            <a:ext cx="381000" cy="50041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IV</a:t>
            </a:r>
          </a:p>
        </p:txBody>
      </p:sp>
      <p:sp>
        <p:nvSpPr>
          <p:cNvPr id="19" name="Rectangle 18">
            <a:extLst>
              <a:ext uri="{FF2B5EF4-FFF2-40B4-BE49-F238E27FC236}">
                <a16:creationId xmlns:a16="http://schemas.microsoft.com/office/drawing/2014/main" id="{A31B840F-B8E2-2642-AFB0-C73704613792}"/>
              </a:ext>
            </a:extLst>
          </p:cNvPr>
          <p:cNvSpPr/>
          <p:nvPr/>
        </p:nvSpPr>
        <p:spPr>
          <a:xfrm>
            <a:off x="5942012" y="2928589"/>
            <a:ext cx="381000" cy="5004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a:t>
            </a:r>
          </a:p>
        </p:txBody>
      </p:sp>
    </p:spTree>
    <p:extLst>
      <p:ext uri="{BB962C8B-B14F-4D97-AF65-F5344CB8AC3E}">
        <p14:creationId xmlns:p14="http://schemas.microsoft.com/office/powerpoint/2010/main" val="204717015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6150197" y="-8249"/>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22229" y="1344840"/>
            <a:ext cx="1079719" cy="3214"/>
          </a:xfrm>
          <a:prstGeom prst="line">
            <a:avLst/>
          </a:prstGeom>
          <a:ln w="25400">
            <a:solidFill>
              <a:schemeClr val="bg1">
                <a:lumMod val="75000"/>
              </a:schemeClr>
            </a:solidFill>
            <a:prstDash val="solid"/>
            <a:headEnd type="oval" w="lg" len="lg"/>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527468" y="3126459"/>
            <a:ext cx="1079719" cy="3214"/>
          </a:xfrm>
          <a:prstGeom prst="line">
            <a:avLst/>
          </a:prstGeom>
          <a:ln w="25400">
            <a:solidFill>
              <a:schemeClr val="bg1">
                <a:lumMod val="75000"/>
              </a:schemeClr>
            </a:solidFill>
            <a:prstDash val="solid"/>
            <a:headEnd type="oval"/>
            <a:tailEnd type="oval" w="lg" len="lg"/>
          </a:ln>
        </p:spPr>
        <p:style>
          <a:lnRef idx="1">
            <a:schemeClr val="accent1"/>
          </a:lnRef>
          <a:fillRef idx="0">
            <a:schemeClr val="accent1"/>
          </a:fillRef>
          <a:effectRef idx="0">
            <a:schemeClr val="accent1"/>
          </a:effectRef>
          <a:fontRef idx="minor">
            <a:schemeClr val="tx1"/>
          </a:fontRef>
        </p:style>
      </p:cxnSp>
      <p:sp>
        <p:nvSpPr>
          <p:cNvPr id="47" name="Content Placeholder 2"/>
          <p:cNvSpPr txBox="1">
            <a:spLocks/>
          </p:cNvSpPr>
          <p:nvPr/>
        </p:nvSpPr>
        <p:spPr>
          <a:xfrm>
            <a:off x="1370012" y="481313"/>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800" dirty="0">
                <a:solidFill>
                  <a:schemeClr val="accent4"/>
                </a:solidFill>
                <a:ea typeface="Roboto" panose="02000000000000000000" pitchFamily="2" charset="0"/>
              </a:rPr>
              <a:t>VI. </a:t>
            </a:r>
            <a:r>
              <a:rPr lang="id-ID" sz="1600" dirty="0">
                <a:solidFill>
                  <a:schemeClr val="accent4"/>
                </a:solidFill>
                <a:ea typeface="Roboto" panose="02000000000000000000" pitchFamily="2" charset="0"/>
              </a:rPr>
              <a:t>Sampling </a:t>
            </a:r>
            <a:r>
              <a:rPr lang="id-ID" sz="1600" dirty="0" err="1">
                <a:solidFill>
                  <a:schemeClr val="accent4"/>
                </a:solidFill>
                <a:ea typeface="Roboto" panose="02000000000000000000" pitchFamily="2" charset="0"/>
              </a:rPr>
              <a:t>for</a:t>
            </a:r>
            <a:r>
              <a:rPr lang="id-ID" sz="1600" dirty="0">
                <a:solidFill>
                  <a:schemeClr val="accent4"/>
                </a:solidFill>
                <a:ea typeface="Roboto" panose="02000000000000000000" pitchFamily="2" charset="0"/>
              </a:rPr>
              <a:t> </a:t>
            </a:r>
            <a:r>
              <a:rPr lang="id-ID" sz="1600" dirty="0" err="1">
                <a:solidFill>
                  <a:schemeClr val="accent4"/>
                </a:solidFill>
                <a:ea typeface="Roboto" panose="02000000000000000000" pitchFamily="2" charset="0"/>
              </a:rPr>
              <a:t>airbnb</a:t>
            </a:r>
            <a:r>
              <a:rPr lang="id-ID" sz="1600" dirty="0">
                <a:solidFill>
                  <a:schemeClr val="accent4"/>
                </a:solidFill>
                <a:ea typeface="Roboto" panose="02000000000000000000" pitchFamily="2" charset="0"/>
              </a:rPr>
              <a:t> open data</a:t>
            </a:r>
            <a:endParaRPr lang="id-ID" sz="1400" i="1" dirty="0">
              <a:solidFill>
                <a:schemeClr val="accent4"/>
              </a:solidFill>
              <a:ea typeface="Roboto" panose="02000000000000000000" pitchFamily="2" charset="0"/>
            </a:endParaRPr>
          </a:p>
          <a:p>
            <a:pPr marL="342900" lvl="0" indent="-342900" algn="l">
              <a:buClr>
                <a:schemeClr val="bg1"/>
              </a:buClr>
              <a:buFont typeface="+mj-lt"/>
              <a:buAutoNum type="arabicPeriod"/>
            </a:pPr>
            <a:r>
              <a:rPr lang="en-US" sz="1400" dirty="0">
                <a:solidFill>
                  <a:schemeClr val="bg1"/>
                </a:solidFill>
              </a:rPr>
              <a:t>Setting data</a:t>
            </a:r>
          </a:p>
          <a:p>
            <a:pPr marL="342900" lvl="0" indent="-342900" algn="l">
              <a:buClr>
                <a:schemeClr val="bg1"/>
              </a:buClr>
              <a:buFont typeface="+mj-lt"/>
              <a:buAutoNum type="arabicPeriod"/>
            </a:pPr>
            <a:r>
              <a:rPr lang="en-US" sz="1400" dirty="0">
                <a:solidFill>
                  <a:schemeClr val="bg1"/>
                </a:solidFill>
              </a:rPr>
              <a:t>Sample random sampling</a:t>
            </a:r>
          </a:p>
          <a:p>
            <a:pPr marL="742950" lvl="1" indent="-285750" algn="l">
              <a:buClr>
                <a:schemeClr val="bg1"/>
              </a:buClr>
              <a:buFont typeface="Arial" panose="020B0604020202020204" pitchFamily="34" charset="0"/>
              <a:buChar char="•"/>
            </a:pPr>
            <a:r>
              <a:rPr lang="en-US" sz="1200" dirty="0">
                <a:solidFill>
                  <a:schemeClr val="bg1"/>
                </a:solidFill>
              </a:rPr>
              <a:t>Table of 5000 random variables drew in Airbnb</a:t>
            </a:r>
          </a:p>
          <a:p>
            <a:pPr marL="742950" lvl="1" indent="-285750" algn="l">
              <a:buClr>
                <a:schemeClr val="bg1"/>
              </a:buClr>
              <a:buFont typeface="Arial" panose="020B0604020202020204" pitchFamily="34" charset="0"/>
              <a:buChar char="•"/>
            </a:pPr>
            <a:r>
              <a:rPr lang="en-US" sz="1200" dirty="0" err="1">
                <a:solidFill>
                  <a:schemeClr val="bg1"/>
                </a:solidFill>
              </a:rPr>
              <a:t>Barplot</a:t>
            </a:r>
            <a:r>
              <a:rPr lang="en-US" sz="1200" dirty="0">
                <a:solidFill>
                  <a:schemeClr val="bg1"/>
                </a:solidFill>
              </a:rPr>
              <a:t> of 5000 random variables drew in Airbnb</a:t>
            </a:r>
          </a:p>
          <a:p>
            <a:pPr marL="742950" lvl="1" indent="-285750" algn="l">
              <a:buClr>
                <a:schemeClr val="bg1"/>
              </a:buClr>
              <a:buFont typeface="Arial" panose="020B0604020202020204" pitchFamily="34" charset="0"/>
              <a:buChar char="•"/>
            </a:pPr>
            <a:r>
              <a:rPr lang="en-US" sz="1200" dirty="0">
                <a:solidFill>
                  <a:schemeClr val="bg1"/>
                </a:solidFill>
              </a:rPr>
              <a:t>Table of proportion of random variables drew in each borough</a:t>
            </a:r>
          </a:p>
          <a:p>
            <a:pPr marL="742950" lvl="1" indent="-285750" algn="l">
              <a:buClr>
                <a:schemeClr val="bg1"/>
              </a:buClr>
              <a:buFont typeface="Arial" panose="020B0604020202020204" pitchFamily="34" charset="0"/>
              <a:buChar char="•"/>
            </a:pPr>
            <a:r>
              <a:rPr lang="en-US" sz="1200" dirty="0">
                <a:solidFill>
                  <a:schemeClr val="bg1"/>
                </a:solidFill>
              </a:rPr>
              <a:t>Pie chart of the proportion of random variables drew in each borough</a:t>
            </a:r>
          </a:p>
          <a:p>
            <a:pPr marL="342900" lvl="0" indent="-342900" algn="l">
              <a:buClr>
                <a:schemeClr val="bg1"/>
              </a:buClr>
              <a:buFont typeface="+mj-lt"/>
              <a:buAutoNum type="arabicPeriod"/>
            </a:pPr>
            <a:r>
              <a:rPr lang="en-US" sz="1400" dirty="0">
                <a:solidFill>
                  <a:schemeClr val="bg1"/>
                </a:solidFill>
              </a:rPr>
              <a:t>Systematic sampling</a:t>
            </a:r>
          </a:p>
          <a:p>
            <a:pPr marL="742950" lvl="1" indent="-285750" algn="l">
              <a:buClr>
                <a:schemeClr val="bg1"/>
              </a:buClr>
              <a:buFont typeface="Arial" panose="020B0604020202020204" pitchFamily="34" charset="0"/>
              <a:buChar char="•"/>
            </a:pPr>
            <a:r>
              <a:rPr lang="en-US" sz="1200" dirty="0">
                <a:solidFill>
                  <a:schemeClr val="bg1"/>
                </a:solidFill>
              </a:rPr>
              <a:t>Table of systematic sampling with size = 5000 for each borough</a:t>
            </a:r>
          </a:p>
          <a:p>
            <a:pPr marL="742950" lvl="1" indent="-285750" algn="l">
              <a:buClr>
                <a:schemeClr val="bg1"/>
              </a:buClr>
              <a:buFont typeface="Arial" panose="020B0604020202020204" pitchFamily="34" charset="0"/>
              <a:buChar char="•"/>
            </a:pPr>
            <a:r>
              <a:rPr lang="en-US" sz="1200" dirty="0" err="1">
                <a:solidFill>
                  <a:schemeClr val="bg1"/>
                </a:solidFill>
              </a:rPr>
              <a:t>Barplot</a:t>
            </a:r>
            <a:r>
              <a:rPr lang="en-US" sz="1200" dirty="0">
                <a:solidFill>
                  <a:schemeClr val="bg1"/>
                </a:solidFill>
              </a:rPr>
              <a:t> of systematic sampling with size = 5000 for each borough</a:t>
            </a:r>
          </a:p>
          <a:p>
            <a:pPr marL="742950" lvl="1" indent="-285750" algn="l">
              <a:buClr>
                <a:schemeClr val="bg1"/>
              </a:buClr>
              <a:buFont typeface="Arial" panose="020B0604020202020204" pitchFamily="34" charset="0"/>
              <a:buChar char="•"/>
            </a:pPr>
            <a:r>
              <a:rPr lang="en-US" sz="1200" dirty="0">
                <a:solidFill>
                  <a:schemeClr val="bg1"/>
                </a:solidFill>
              </a:rPr>
              <a:t>Table of the proportion of systematic sampling with size = 5000 for each borough</a:t>
            </a:r>
          </a:p>
          <a:p>
            <a:pPr marL="742950" lvl="1" indent="-285750" algn="l">
              <a:buClr>
                <a:schemeClr val="bg1"/>
              </a:buClr>
              <a:buFont typeface="Arial" panose="020B0604020202020204" pitchFamily="34" charset="0"/>
              <a:buChar char="•"/>
            </a:pPr>
            <a:r>
              <a:rPr lang="en-US" sz="1200" dirty="0">
                <a:solidFill>
                  <a:schemeClr val="bg1"/>
                </a:solidFill>
              </a:rPr>
              <a:t>Pie chart of the proportion of systematic sampling with size = 5000 for each borough</a:t>
            </a:r>
          </a:p>
        </p:txBody>
      </p:sp>
      <p:cxnSp>
        <p:nvCxnSpPr>
          <p:cNvPr id="56" name="Straight Connector 55"/>
          <p:cNvCxnSpPr/>
          <p:nvPr/>
        </p:nvCxnSpPr>
        <p:spPr>
          <a:xfrm>
            <a:off x="6150197" y="1754930"/>
            <a:ext cx="0" cy="979124"/>
          </a:xfrm>
          <a:prstGeom prst="line">
            <a:avLst/>
          </a:prstGeom>
          <a:ln w="101600" cmpd="dbl">
            <a:solidFill>
              <a:schemeClr val="bg2">
                <a:lumMod val="75000"/>
              </a:schemeClr>
            </a:solidFill>
            <a:prstDash val="solid"/>
            <a:headEnd type="none" w="lg" len="lg"/>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a:off x="6156350" y="3657600"/>
            <a:ext cx="0" cy="1365077"/>
          </a:xfrm>
          <a:prstGeom prst="line">
            <a:avLst/>
          </a:prstGeom>
          <a:ln w="101600" cmpd="dbl">
            <a:solidFill>
              <a:schemeClr val="bg2">
                <a:lumMod val="75000"/>
              </a:schemeClr>
            </a:solidFill>
            <a:prstDash val="solid"/>
            <a:headEnd type="none" w="sm" len="sm"/>
            <a:tailEnd type="oval" w="sm" len="sm"/>
          </a:ln>
        </p:spPr>
        <p:style>
          <a:lnRef idx="1">
            <a:schemeClr val="accent1"/>
          </a:lnRef>
          <a:fillRef idx="0">
            <a:schemeClr val="accent1"/>
          </a:fillRef>
          <a:effectRef idx="0">
            <a:schemeClr val="accent1"/>
          </a:effectRef>
          <a:fontRef idx="minor">
            <a:schemeClr val="tx1"/>
          </a:fontRef>
        </p:style>
      </p:cxnSp>
      <p:sp>
        <p:nvSpPr>
          <p:cNvPr id="32" name="Content Placeholder 2"/>
          <p:cNvSpPr txBox="1">
            <a:spLocks/>
          </p:cNvSpPr>
          <p:nvPr/>
        </p:nvSpPr>
        <p:spPr>
          <a:xfrm>
            <a:off x="2335856" y="5334000"/>
            <a:ext cx="7655878" cy="1237247"/>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fontAlgn="auto">
              <a:defRPr/>
            </a:pPr>
            <a:r>
              <a:rPr lang="id-ID" sz="1999" dirty="0" err="1">
                <a:solidFill>
                  <a:srgbClr val="0070C0"/>
                </a:solidFill>
                <a:ea typeface="Roboto" panose="02000000000000000000" pitchFamily="2" charset="0"/>
              </a:rPr>
              <a:t>Conclusion</a:t>
            </a:r>
            <a:endParaRPr lang="id-ID" sz="1999" dirty="0">
              <a:solidFill>
                <a:srgbClr val="0070C0"/>
              </a:solidFill>
              <a:ea typeface="Roboto" panose="02000000000000000000" pitchFamily="2" charset="0"/>
            </a:endParaRPr>
          </a:p>
          <a:p>
            <a:pPr algn="ctr" fontAlgn="auto">
              <a:defRPr/>
            </a:pPr>
            <a:r>
              <a:rPr lang="id-ID" sz="1999" dirty="0">
                <a:solidFill>
                  <a:srgbClr val="0070C0"/>
                </a:solidFill>
                <a:ea typeface="Roboto" panose="02000000000000000000" pitchFamily="2" charset="0"/>
              </a:rPr>
              <a:t>&amp;</a:t>
            </a:r>
          </a:p>
          <a:p>
            <a:pPr algn="ctr" fontAlgn="auto">
              <a:defRPr/>
            </a:pPr>
            <a:r>
              <a:rPr lang="id-ID" sz="1999" dirty="0" err="1">
                <a:solidFill>
                  <a:srgbClr val="0070C0"/>
                </a:solidFill>
                <a:ea typeface="Roboto" panose="02000000000000000000" pitchFamily="2" charset="0"/>
              </a:rPr>
              <a:t>References</a:t>
            </a:r>
            <a:endParaRPr lang="id-ID" sz="1999" dirty="0">
              <a:solidFill>
                <a:srgbClr val="0070C0"/>
              </a:solidFill>
              <a:ea typeface="Roboto" panose="02000000000000000000" pitchFamily="2" charset="0"/>
            </a:endParaRPr>
          </a:p>
        </p:txBody>
      </p:sp>
      <p:sp>
        <p:nvSpPr>
          <p:cNvPr id="12" name="Content Placeholder 2">
            <a:extLst>
              <a:ext uri="{FF2B5EF4-FFF2-40B4-BE49-F238E27FC236}">
                <a16:creationId xmlns:a16="http://schemas.microsoft.com/office/drawing/2014/main" id="{EEFD9E91-843E-104F-9BC4-C933A83DBECA}"/>
              </a:ext>
            </a:extLst>
          </p:cNvPr>
          <p:cNvSpPr txBox="1">
            <a:spLocks/>
          </p:cNvSpPr>
          <p:nvPr/>
        </p:nvSpPr>
        <p:spPr>
          <a:xfrm>
            <a:off x="7967335" y="481313"/>
            <a:ext cx="3245106" cy="1000822"/>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id-ID" sz="1600" dirty="0">
                <a:solidFill>
                  <a:schemeClr val="accent4"/>
                </a:solidFill>
                <a:ea typeface="Roboto" panose="02000000000000000000" pitchFamily="2" charset="0"/>
              </a:rPr>
              <a:t>Sampling </a:t>
            </a:r>
            <a:r>
              <a:rPr lang="id-ID" sz="1600" dirty="0" err="1">
                <a:solidFill>
                  <a:schemeClr val="accent4"/>
                </a:solidFill>
                <a:ea typeface="Roboto" panose="02000000000000000000" pitchFamily="2" charset="0"/>
              </a:rPr>
              <a:t>for</a:t>
            </a:r>
            <a:r>
              <a:rPr lang="id-ID" sz="1600" dirty="0">
                <a:solidFill>
                  <a:schemeClr val="accent4"/>
                </a:solidFill>
                <a:ea typeface="Roboto" panose="02000000000000000000" pitchFamily="2" charset="0"/>
              </a:rPr>
              <a:t> </a:t>
            </a:r>
            <a:r>
              <a:rPr lang="id-ID" sz="1600" dirty="0" err="1">
                <a:solidFill>
                  <a:schemeClr val="accent4"/>
                </a:solidFill>
                <a:ea typeface="Roboto" panose="02000000000000000000" pitchFamily="2" charset="0"/>
              </a:rPr>
              <a:t>airbnb</a:t>
            </a:r>
            <a:r>
              <a:rPr lang="id-ID" sz="1600" dirty="0">
                <a:solidFill>
                  <a:schemeClr val="accent4"/>
                </a:solidFill>
                <a:ea typeface="Roboto" panose="02000000000000000000" pitchFamily="2" charset="0"/>
              </a:rPr>
              <a:t> open data</a:t>
            </a:r>
            <a:endParaRPr lang="id-ID" sz="1400" i="1" dirty="0">
              <a:solidFill>
                <a:schemeClr val="accent4"/>
              </a:solidFill>
              <a:ea typeface="Roboto" panose="02000000000000000000" pitchFamily="2" charset="0"/>
            </a:endParaRPr>
          </a:p>
          <a:p>
            <a:pPr lvl="0" algn="l">
              <a:buClr>
                <a:schemeClr val="bg1"/>
              </a:buClr>
            </a:pPr>
            <a:r>
              <a:rPr lang="en-US" sz="2000" dirty="0">
                <a:solidFill>
                  <a:schemeClr val="bg1"/>
                </a:solidFill>
              </a:rPr>
              <a:t>4. </a:t>
            </a:r>
            <a:r>
              <a:rPr lang="en-US" sz="1400" dirty="0">
                <a:solidFill>
                  <a:schemeClr val="bg1"/>
                </a:solidFill>
              </a:rPr>
              <a:t>Inclusion probability</a:t>
            </a:r>
          </a:p>
          <a:p>
            <a:pPr marL="742950" lvl="1" indent="-285750" algn="l">
              <a:buClr>
                <a:schemeClr val="bg1"/>
              </a:buClr>
              <a:buFont typeface="Arial" panose="020B0604020202020204" pitchFamily="34" charset="0"/>
              <a:buChar char="•"/>
            </a:pPr>
            <a:r>
              <a:rPr lang="en-US" sz="1200" dirty="0">
                <a:solidFill>
                  <a:schemeClr val="bg1"/>
                </a:solidFill>
              </a:rPr>
              <a:t>Table of inclusion probability</a:t>
            </a:r>
          </a:p>
          <a:p>
            <a:pPr marL="742950" lvl="1" indent="-285750" algn="l">
              <a:buClr>
                <a:schemeClr val="bg1"/>
              </a:buClr>
              <a:buFont typeface="Arial" panose="020B0604020202020204" pitchFamily="34" charset="0"/>
              <a:buChar char="•"/>
            </a:pPr>
            <a:r>
              <a:rPr lang="en-US" sz="1200" dirty="0" err="1">
                <a:solidFill>
                  <a:schemeClr val="bg1"/>
                </a:solidFill>
              </a:rPr>
              <a:t>Barplot</a:t>
            </a:r>
            <a:r>
              <a:rPr lang="en-US" sz="1200" dirty="0">
                <a:solidFill>
                  <a:schemeClr val="bg1"/>
                </a:solidFill>
              </a:rPr>
              <a:t> of inclusion probability</a:t>
            </a:r>
          </a:p>
          <a:p>
            <a:pPr marL="742950" lvl="1" indent="-285750" algn="l">
              <a:buClr>
                <a:schemeClr val="bg1"/>
              </a:buClr>
              <a:buFont typeface="Arial" panose="020B0604020202020204" pitchFamily="34" charset="0"/>
              <a:buChar char="•"/>
            </a:pPr>
            <a:r>
              <a:rPr lang="en-US" sz="1200" dirty="0">
                <a:solidFill>
                  <a:schemeClr val="bg1"/>
                </a:solidFill>
              </a:rPr>
              <a:t>Table of the proportion of inclusion probability of the number of airbnbs</a:t>
            </a:r>
          </a:p>
          <a:p>
            <a:pPr marL="742950" lvl="1" indent="-285750" algn="l">
              <a:buClr>
                <a:schemeClr val="bg1"/>
              </a:buClr>
              <a:buFont typeface="Arial" panose="020B0604020202020204" pitchFamily="34" charset="0"/>
              <a:buChar char="•"/>
            </a:pPr>
            <a:r>
              <a:rPr lang="en-US" sz="1200" dirty="0">
                <a:solidFill>
                  <a:schemeClr val="bg1"/>
                </a:solidFill>
              </a:rPr>
              <a:t>Pie chart for the proportion of inclusion probability of the number of airbnbs</a:t>
            </a:r>
          </a:p>
          <a:p>
            <a:pPr lvl="0" algn="l"/>
            <a:r>
              <a:rPr lang="en-US" sz="2000" dirty="0">
                <a:solidFill>
                  <a:schemeClr val="bg1"/>
                </a:solidFill>
              </a:rPr>
              <a:t>5. </a:t>
            </a:r>
            <a:r>
              <a:rPr lang="en-US" sz="1400" dirty="0">
                <a:solidFill>
                  <a:schemeClr val="bg1"/>
                </a:solidFill>
              </a:rPr>
              <a:t>Stratified</a:t>
            </a:r>
          </a:p>
          <a:p>
            <a:pPr marL="742950" lvl="1" indent="-285750" algn="l">
              <a:buClr>
                <a:schemeClr val="bg1"/>
              </a:buClr>
              <a:buFont typeface="Arial" panose="020B0604020202020204" pitchFamily="34" charset="0"/>
              <a:buChar char="•"/>
            </a:pPr>
            <a:r>
              <a:rPr lang="en-US" sz="1300" dirty="0">
                <a:solidFill>
                  <a:schemeClr val="bg1"/>
                </a:solidFill>
              </a:rPr>
              <a:t>Setting data</a:t>
            </a:r>
          </a:p>
          <a:p>
            <a:pPr marL="742950" lvl="1" indent="-285750" algn="l">
              <a:buClr>
                <a:schemeClr val="bg1"/>
              </a:buClr>
              <a:buFont typeface="Arial" panose="020B0604020202020204" pitchFamily="34" charset="0"/>
              <a:buChar char="•"/>
            </a:pPr>
            <a:r>
              <a:rPr lang="en-US" sz="1400" dirty="0">
                <a:solidFill>
                  <a:schemeClr val="bg1"/>
                </a:solidFill>
              </a:rPr>
              <a:t>Table and description of stratified</a:t>
            </a:r>
          </a:p>
          <a:p>
            <a:pPr algn="l" fontAlgn="auto">
              <a:defRPr/>
            </a:pPr>
            <a:endParaRPr lang="id-ID" sz="1100" dirty="0">
              <a:solidFill>
                <a:schemeClr val="bg1">
                  <a:lumMod val="75000"/>
                </a:schemeClr>
              </a:solidFill>
              <a:ea typeface="Roboto" panose="02000000000000000000" pitchFamily="2" charset="0"/>
            </a:endParaRPr>
          </a:p>
        </p:txBody>
      </p:sp>
      <p:sp>
        <p:nvSpPr>
          <p:cNvPr id="15" name="Rectangle 14">
            <a:extLst>
              <a:ext uri="{FF2B5EF4-FFF2-40B4-BE49-F238E27FC236}">
                <a16:creationId xmlns:a16="http://schemas.microsoft.com/office/drawing/2014/main" id="{223531BB-7E44-5B45-8E3F-66EF32F2EEDE}"/>
              </a:ext>
            </a:extLst>
          </p:cNvPr>
          <p:cNvSpPr/>
          <p:nvPr/>
        </p:nvSpPr>
        <p:spPr>
          <a:xfrm>
            <a:off x="5973295" y="1087256"/>
            <a:ext cx="381000" cy="5004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a:t>
            </a:r>
          </a:p>
        </p:txBody>
      </p:sp>
      <p:sp>
        <p:nvSpPr>
          <p:cNvPr id="16" name="Rectangle 15">
            <a:extLst>
              <a:ext uri="{FF2B5EF4-FFF2-40B4-BE49-F238E27FC236}">
                <a16:creationId xmlns:a16="http://schemas.microsoft.com/office/drawing/2014/main" id="{AD1E1691-685A-1742-9680-A728DD7A3F91}"/>
              </a:ext>
            </a:extLst>
          </p:cNvPr>
          <p:cNvSpPr/>
          <p:nvPr/>
        </p:nvSpPr>
        <p:spPr>
          <a:xfrm>
            <a:off x="5973295" y="2944900"/>
            <a:ext cx="381000" cy="5004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a:t>
            </a:r>
          </a:p>
        </p:txBody>
      </p:sp>
    </p:spTree>
    <p:extLst>
      <p:ext uri="{BB962C8B-B14F-4D97-AF65-F5344CB8AC3E}">
        <p14:creationId xmlns:p14="http://schemas.microsoft.com/office/powerpoint/2010/main" val="421522743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a:grpSpLocks noChangeAspect="1"/>
          </p:cNvGrpSpPr>
          <p:nvPr/>
        </p:nvGrpSpPr>
        <p:grpSpPr>
          <a:xfrm>
            <a:off x="933601" y="5761349"/>
            <a:ext cx="4875254" cy="261542"/>
            <a:chOff x="546375" y="4296002"/>
            <a:chExt cx="3624641" cy="194450"/>
          </a:xfrm>
        </p:grpSpPr>
        <p:sp>
          <p:nvSpPr>
            <p:cNvPr id="19" name="Rectangle 18"/>
            <p:cNvSpPr/>
            <p:nvPr/>
          </p:nvSpPr>
          <p:spPr>
            <a:xfrm>
              <a:off x="546375" y="4296002"/>
              <a:ext cx="1061611" cy="194450"/>
            </a:xfrm>
            <a:prstGeom prst="rect">
              <a:avLst/>
            </a:prstGeom>
          </p:spPr>
          <p:txBody>
            <a:bodyPr wrap="square">
              <a:spAutoFit/>
            </a:bodyPr>
            <a:lstStyle/>
            <a:p>
              <a:pPr fontAlgn="base"/>
              <a:r>
                <a:rPr lang="en-US" sz="1100" dirty="0">
                  <a:solidFill>
                    <a:schemeClr val="tx1">
                      <a:lumMod val="75000"/>
                      <a:lumOff val="25000"/>
                    </a:schemeClr>
                  </a:solidFill>
                </a:rPr>
                <a:t>Client</a:t>
              </a:r>
              <a:r>
                <a:rPr lang="id-ID" sz="1100" dirty="0">
                  <a:solidFill>
                    <a:schemeClr val="tx1">
                      <a:lumMod val="75000"/>
                      <a:lumOff val="25000"/>
                    </a:schemeClr>
                  </a:solidFill>
                </a:rPr>
                <a:t> </a:t>
              </a:r>
              <a:r>
                <a:rPr lang="en-US" sz="1100" dirty="0">
                  <a:solidFill>
                    <a:schemeClr val="tx1">
                      <a:lumMod val="75000"/>
                      <a:lumOff val="25000"/>
                    </a:schemeClr>
                  </a:solidFill>
                </a:rPr>
                <a:t>: 18 Conejos</a:t>
              </a:r>
            </a:p>
          </p:txBody>
        </p:sp>
        <p:sp>
          <p:nvSpPr>
            <p:cNvPr id="20" name="Rectangle 19"/>
            <p:cNvSpPr/>
            <p:nvPr/>
          </p:nvSpPr>
          <p:spPr>
            <a:xfrm>
              <a:off x="1602611" y="4296002"/>
              <a:ext cx="1061611" cy="194450"/>
            </a:xfrm>
            <a:prstGeom prst="rect">
              <a:avLst/>
            </a:prstGeom>
          </p:spPr>
          <p:txBody>
            <a:bodyPr wrap="square">
              <a:spAutoFit/>
            </a:bodyPr>
            <a:lstStyle/>
            <a:p>
              <a:pPr fontAlgn="base"/>
              <a:r>
                <a:rPr lang="en-US" sz="1100" dirty="0">
                  <a:solidFill>
                    <a:schemeClr val="tx1">
                      <a:lumMod val="75000"/>
                      <a:lumOff val="25000"/>
                    </a:schemeClr>
                  </a:solidFill>
                </a:rPr>
                <a:t>Task</a:t>
              </a:r>
              <a:r>
                <a:rPr lang="id-ID" sz="1100" dirty="0">
                  <a:solidFill>
                    <a:schemeClr val="tx1">
                      <a:lumMod val="75000"/>
                      <a:lumOff val="25000"/>
                    </a:schemeClr>
                  </a:solidFill>
                </a:rPr>
                <a:t> </a:t>
              </a:r>
              <a:r>
                <a:rPr lang="en-US" sz="1100" dirty="0">
                  <a:solidFill>
                    <a:schemeClr val="tx1">
                      <a:lumMod val="75000"/>
                      <a:lumOff val="25000"/>
                    </a:schemeClr>
                  </a:solidFill>
                </a:rPr>
                <a:t>: Logo Design</a:t>
              </a:r>
            </a:p>
          </p:txBody>
        </p:sp>
        <p:sp>
          <p:nvSpPr>
            <p:cNvPr id="21" name="Rectangle 20"/>
            <p:cNvSpPr/>
            <p:nvPr/>
          </p:nvSpPr>
          <p:spPr>
            <a:xfrm>
              <a:off x="2658848" y="4296002"/>
              <a:ext cx="1512168" cy="194450"/>
            </a:xfrm>
            <a:prstGeom prst="rect">
              <a:avLst/>
            </a:prstGeom>
          </p:spPr>
          <p:txBody>
            <a:bodyPr wrap="square">
              <a:spAutoFit/>
            </a:bodyPr>
            <a:lstStyle/>
            <a:p>
              <a:pPr fontAlgn="base"/>
              <a:r>
                <a:rPr lang="en-US" sz="1100" dirty="0">
                  <a:solidFill>
                    <a:schemeClr val="tx1">
                      <a:lumMod val="75000"/>
                      <a:lumOff val="25000"/>
                    </a:schemeClr>
                  </a:solidFill>
                </a:rPr>
                <a:t>Skills</a:t>
              </a:r>
              <a:r>
                <a:rPr lang="id-ID" sz="1100" dirty="0">
                  <a:solidFill>
                    <a:schemeClr val="tx1">
                      <a:lumMod val="75000"/>
                      <a:lumOff val="25000"/>
                    </a:schemeClr>
                  </a:solidFill>
                </a:rPr>
                <a:t> </a:t>
              </a:r>
              <a:r>
                <a:rPr lang="en-US" sz="1100" dirty="0">
                  <a:solidFill>
                    <a:schemeClr val="tx1">
                      <a:lumMod val="75000"/>
                      <a:lumOff val="25000"/>
                    </a:schemeClr>
                  </a:solidFill>
                </a:rPr>
                <a:t>: Photoshop, Illustrator</a:t>
              </a:r>
            </a:p>
          </p:txBody>
        </p:sp>
      </p:grpSp>
      <p:sp>
        <p:nvSpPr>
          <p:cNvPr id="22" name="Content Placeholder 2"/>
          <p:cNvSpPr txBox="1">
            <a:spLocks noChangeAspect="1"/>
          </p:cNvSpPr>
          <p:nvPr/>
        </p:nvSpPr>
        <p:spPr>
          <a:xfrm>
            <a:off x="6380681" y="2438400"/>
            <a:ext cx="5047731" cy="2895974"/>
          </a:xfrm>
          <a:prstGeom prst="rect">
            <a:avLst/>
          </a:prstGeom>
        </p:spPr>
        <p:txBody>
          <a:bodyPr vert="horz" lIns="91416" tIns="45708" rIns="91416" bIns="45708"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hlinkClick r:id="rId3">
                  <a:extLst>
                    <a:ext uri="{A12FA001-AC4F-418D-AE19-62706E023703}">
                      <ahyp:hlinkClr xmlns:ahyp="http://schemas.microsoft.com/office/drawing/2018/hyperlinkcolor" val="tx"/>
                    </a:ext>
                  </a:extLst>
                </a:hlinkClick>
              </a:rPr>
              <a:t>https://www.kaggle.com/dgomonov/new-york-city-airbnb-open-data</a:t>
            </a:r>
            <a:endParaRPr lang="en-US" sz="1600"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a:p>
            <a:pPr algn="l"/>
            <a:r>
              <a:rPr lang="en-US" sz="1600"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The New York City Airbnb Open Data by author </a:t>
            </a:r>
            <a:r>
              <a:rPr lang="en-US" sz="1600" dirty="0" err="1">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Dgomonov</a:t>
            </a:r>
            <a:r>
              <a:rPr lang="en-US" sz="1600"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 which was updated in 2019 will be considered as the primary data set in this project. </a:t>
            </a:r>
          </a:p>
          <a:p>
            <a:pPr algn="l"/>
            <a:r>
              <a:rPr lang="en-US" sz="1600"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The AB_NYC_2019.csv file is the only data file used in this project.</a:t>
            </a:r>
          </a:p>
        </p:txBody>
      </p:sp>
      <p:sp>
        <p:nvSpPr>
          <p:cNvPr id="23" name="Title 13"/>
          <p:cNvSpPr txBox="1">
            <a:spLocks noChangeAspect="1"/>
          </p:cNvSpPr>
          <p:nvPr/>
        </p:nvSpPr>
        <p:spPr>
          <a:xfrm>
            <a:off x="6389138" y="1828879"/>
            <a:ext cx="3389854" cy="715940"/>
          </a:xfrm>
          <a:prstGeom prst="rect">
            <a:avLst/>
          </a:prstGeom>
        </p:spPr>
        <p:txBody>
          <a:bodyPr vert="horz" lIns="91416" tIns="45708" rIns="91416" bIns="45708" rtlCol="0" anchor="ctr">
            <a:norm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399" dirty="0">
                <a:solidFill>
                  <a:schemeClr val="accent1"/>
                </a:solidFill>
                <a:latin typeface="+mn-lt"/>
              </a:rPr>
              <a:t>Kaggle</a:t>
            </a:r>
          </a:p>
        </p:txBody>
      </p:sp>
      <p:sp>
        <p:nvSpPr>
          <p:cNvPr id="25" name="Title 2"/>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Preparing Data</a:t>
            </a:r>
          </a:p>
        </p:txBody>
      </p:sp>
      <p:grpSp>
        <p:nvGrpSpPr>
          <p:cNvPr id="27" name="Group 26"/>
          <p:cNvGrpSpPr/>
          <p:nvPr/>
        </p:nvGrpSpPr>
        <p:grpSpPr>
          <a:xfrm rot="10800000" flipV="1">
            <a:off x="5380522" y="1080697"/>
            <a:ext cx="1427781" cy="45707"/>
            <a:chOff x="3965945" y="1385354"/>
            <a:chExt cx="4572000" cy="79107"/>
          </a:xfrm>
        </p:grpSpPr>
        <p:sp>
          <p:nvSpPr>
            <p:cNvPr id="28" name="Rectangle 27"/>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0" name="Rectangle 29"/>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1" name="Rectangle 30"/>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2" name="Rectangle 31"/>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3" name="Rectangle 32"/>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pic>
        <p:nvPicPr>
          <p:cNvPr id="3" name="Picture 2">
            <a:extLst>
              <a:ext uri="{FF2B5EF4-FFF2-40B4-BE49-F238E27FC236}">
                <a16:creationId xmlns:a16="http://schemas.microsoft.com/office/drawing/2014/main" id="{718B888B-9B5D-764B-9331-F98DDDE9C6EA}"/>
              </a:ext>
            </a:extLst>
          </p:cNvPr>
          <p:cNvPicPr>
            <a:picLocks noChangeAspect="1"/>
          </p:cNvPicPr>
          <p:nvPr/>
        </p:nvPicPr>
        <p:blipFill>
          <a:blip r:embed="rId4"/>
          <a:stretch>
            <a:fillRect/>
          </a:stretch>
        </p:blipFill>
        <p:spPr>
          <a:xfrm>
            <a:off x="96290" y="2038359"/>
            <a:ext cx="6094413" cy="3407721"/>
          </a:xfrm>
          <a:prstGeom prst="rect">
            <a:avLst/>
          </a:prstGeom>
        </p:spPr>
      </p:pic>
      <p:sp>
        <p:nvSpPr>
          <p:cNvPr id="24" name="Rectangle 23">
            <a:extLst>
              <a:ext uri="{FF2B5EF4-FFF2-40B4-BE49-F238E27FC236}">
                <a16:creationId xmlns:a16="http://schemas.microsoft.com/office/drawing/2014/main" id="{E2E9EEC6-FE4A-4744-8BBD-6B66EDFBEA9F}"/>
              </a:ext>
            </a:extLst>
          </p:cNvPr>
          <p:cNvSpPr/>
          <p:nvPr/>
        </p:nvSpPr>
        <p:spPr>
          <a:xfrm>
            <a:off x="3011622" y="749296"/>
            <a:ext cx="6165580"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1. Picking the data set</a:t>
            </a:r>
          </a:p>
        </p:txBody>
      </p:sp>
    </p:spTree>
    <p:extLst>
      <p:ext uri="{BB962C8B-B14F-4D97-AF65-F5344CB8AC3E}">
        <p14:creationId xmlns:p14="http://schemas.microsoft.com/office/powerpoint/2010/main" val="2137846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rot="10800000" flipV="1">
            <a:off x="5380522" y="1080697"/>
            <a:ext cx="1427781" cy="45707"/>
            <a:chOff x="3965945" y="1385354"/>
            <a:chExt cx="4572000" cy="79107"/>
          </a:xfrm>
        </p:grpSpPr>
        <p:sp>
          <p:nvSpPr>
            <p:cNvPr id="32" name="Rectangle 31"/>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3" name="Rectangle 32"/>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2" name="Title 2">
            <a:extLst>
              <a:ext uri="{FF2B5EF4-FFF2-40B4-BE49-F238E27FC236}">
                <a16:creationId xmlns:a16="http://schemas.microsoft.com/office/drawing/2014/main" id="{90DE7303-A6DC-F94B-BF81-8B7744D454F9}"/>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Preparing Data</a:t>
            </a:r>
          </a:p>
        </p:txBody>
      </p:sp>
      <p:sp>
        <p:nvSpPr>
          <p:cNvPr id="27" name="Rectangle 26">
            <a:extLst>
              <a:ext uri="{FF2B5EF4-FFF2-40B4-BE49-F238E27FC236}">
                <a16:creationId xmlns:a16="http://schemas.microsoft.com/office/drawing/2014/main" id="{20AAC23B-89BB-3947-8DE6-2106E2AC3229}"/>
              </a:ext>
            </a:extLst>
          </p:cNvPr>
          <p:cNvSpPr/>
          <p:nvPr/>
        </p:nvSpPr>
        <p:spPr>
          <a:xfrm>
            <a:off x="3011622" y="749296"/>
            <a:ext cx="6165580"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2. Importing Data</a:t>
            </a:r>
          </a:p>
        </p:txBody>
      </p:sp>
      <p:pic>
        <p:nvPicPr>
          <p:cNvPr id="29" name="Picture 28">
            <a:extLst>
              <a:ext uri="{FF2B5EF4-FFF2-40B4-BE49-F238E27FC236}">
                <a16:creationId xmlns:a16="http://schemas.microsoft.com/office/drawing/2014/main" id="{FE665973-2720-6E4C-8117-17DA91B0778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429287" y="1371600"/>
            <a:ext cx="7141476" cy="2971800"/>
          </a:xfrm>
          <a:prstGeom prst="rect">
            <a:avLst/>
          </a:prstGeom>
        </p:spPr>
      </p:pic>
      <p:grpSp>
        <p:nvGrpSpPr>
          <p:cNvPr id="6" name="Group 5">
            <a:extLst>
              <a:ext uri="{FF2B5EF4-FFF2-40B4-BE49-F238E27FC236}">
                <a16:creationId xmlns:a16="http://schemas.microsoft.com/office/drawing/2014/main" id="{C0FA3A1D-1BAC-DC4A-AEF2-B2159437B6E9}"/>
              </a:ext>
            </a:extLst>
          </p:cNvPr>
          <p:cNvGrpSpPr/>
          <p:nvPr/>
        </p:nvGrpSpPr>
        <p:grpSpPr>
          <a:xfrm>
            <a:off x="1237296" y="4495800"/>
            <a:ext cx="3028316" cy="2236019"/>
            <a:chOff x="8090851" y="1192981"/>
            <a:chExt cx="3028316" cy="2236019"/>
          </a:xfrm>
        </p:grpSpPr>
        <p:sp>
          <p:nvSpPr>
            <p:cNvPr id="5" name="Rectangle 4">
              <a:extLst>
                <a:ext uri="{FF2B5EF4-FFF2-40B4-BE49-F238E27FC236}">
                  <a16:creationId xmlns:a16="http://schemas.microsoft.com/office/drawing/2014/main" id="{A8F25D1A-1732-B842-BCE2-4277CCF5C0C8}"/>
                </a:ext>
              </a:extLst>
            </p:cNvPr>
            <p:cNvSpPr/>
            <p:nvPr/>
          </p:nvSpPr>
          <p:spPr>
            <a:xfrm>
              <a:off x="8090851" y="1192981"/>
              <a:ext cx="3028315" cy="22360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highlight>
                  <a:srgbClr val="FFFF00"/>
                </a:highlight>
              </a:endParaRPr>
            </a:p>
          </p:txBody>
        </p:sp>
        <p:grpSp>
          <p:nvGrpSpPr>
            <p:cNvPr id="4" name="Group 3">
              <a:extLst>
                <a:ext uri="{FF2B5EF4-FFF2-40B4-BE49-F238E27FC236}">
                  <a16:creationId xmlns:a16="http://schemas.microsoft.com/office/drawing/2014/main" id="{10D12655-A792-E84E-9D55-0AAB5EAC0F52}"/>
                </a:ext>
              </a:extLst>
            </p:cNvPr>
            <p:cNvGrpSpPr/>
            <p:nvPr/>
          </p:nvGrpSpPr>
          <p:grpSpPr>
            <a:xfrm>
              <a:off x="8151812" y="1246365"/>
              <a:ext cx="2967355" cy="1837965"/>
              <a:chOff x="7942762" y="2136414"/>
              <a:chExt cx="2967355" cy="1837965"/>
            </a:xfrm>
          </p:grpSpPr>
          <p:pic>
            <p:nvPicPr>
              <p:cNvPr id="37" name="Picture 36">
                <a:extLst>
                  <a:ext uri="{FF2B5EF4-FFF2-40B4-BE49-F238E27FC236}">
                    <a16:creationId xmlns:a16="http://schemas.microsoft.com/office/drawing/2014/main" id="{F979CE58-5A5A-0E47-98F3-7CCB9DFADD3C}"/>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942762" y="2743200"/>
                <a:ext cx="1234440" cy="389255"/>
              </a:xfrm>
              <a:prstGeom prst="rect">
                <a:avLst/>
              </a:prstGeom>
            </p:spPr>
          </p:pic>
          <p:pic>
            <p:nvPicPr>
              <p:cNvPr id="38" name="Picture 37">
                <a:extLst>
                  <a:ext uri="{FF2B5EF4-FFF2-40B4-BE49-F238E27FC236}">
                    <a16:creationId xmlns:a16="http://schemas.microsoft.com/office/drawing/2014/main" id="{371A5F69-E57B-3040-BCE8-2D140384E61B}"/>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942762" y="2136414"/>
                <a:ext cx="2343785" cy="374650"/>
              </a:xfrm>
              <a:prstGeom prst="rect">
                <a:avLst/>
              </a:prstGeom>
            </p:spPr>
          </p:pic>
          <p:pic>
            <p:nvPicPr>
              <p:cNvPr id="40" name="Picture 39">
                <a:extLst>
                  <a:ext uri="{FF2B5EF4-FFF2-40B4-BE49-F238E27FC236}">
                    <a16:creationId xmlns:a16="http://schemas.microsoft.com/office/drawing/2014/main" id="{AADD65A8-463A-B24B-A3DE-5C638F457EA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958137" y="3124200"/>
                <a:ext cx="955675" cy="191135"/>
              </a:xfrm>
              <a:prstGeom prst="rect">
                <a:avLst/>
              </a:prstGeom>
            </p:spPr>
          </p:pic>
          <p:pic>
            <p:nvPicPr>
              <p:cNvPr id="41" name="Picture 40">
                <a:extLst>
                  <a:ext uri="{FF2B5EF4-FFF2-40B4-BE49-F238E27FC236}">
                    <a16:creationId xmlns:a16="http://schemas.microsoft.com/office/drawing/2014/main" id="{7A5BFAB4-1F2C-6142-9933-8FF349F3348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7942762" y="3288579"/>
                <a:ext cx="1412875" cy="685800"/>
              </a:xfrm>
              <a:prstGeom prst="rect">
                <a:avLst/>
              </a:prstGeom>
            </p:spPr>
          </p:pic>
          <p:pic>
            <p:nvPicPr>
              <p:cNvPr id="39" name="Picture 38">
                <a:extLst>
                  <a:ext uri="{FF2B5EF4-FFF2-40B4-BE49-F238E27FC236}">
                    <a16:creationId xmlns:a16="http://schemas.microsoft.com/office/drawing/2014/main" id="{B5780F76-9987-E44D-A837-BAF9A3D9C959}"/>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7942762" y="2512781"/>
                <a:ext cx="2967355" cy="226695"/>
              </a:xfrm>
              <a:prstGeom prst="rect">
                <a:avLst/>
              </a:prstGeom>
            </p:spPr>
          </p:pic>
        </p:grpSp>
      </p:grpSp>
      <p:sp>
        <p:nvSpPr>
          <p:cNvPr id="7" name="TextBox 6">
            <a:extLst>
              <a:ext uri="{FF2B5EF4-FFF2-40B4-BE49-F238E27FC236}">
                <a16:creationId xmlns:a16="http://schemas.microsoft.com/office/drawing/2014/main" id="{272DE232-E3B9-524E-8E1E-A227135CBBB0}"/>
              </a:ext>
            </a:extLst>
          </p:cNvPr>
          <p:cNvSpPr txBox="1"/>
          <p:nvPr/>
        </p:nvSpPr>
        <p:spPr>
          <a:xfrm>
            <a:off x="4494212" y="4495800"/>
            <a:ext cx="7416040" cy="1815882"/>
          </a:xfrm>
          <a:prstGeom prst="rect">
            <a:avLst/>
          </a:prstGeom>
          <a:noFill/>
        </p:spPr>
        <p:txBody>
          <a:bodyPr wrap="square" rtlCol="0">
            <a:spAutoFit/>
          </a:bodyPr>
          <a:lstStyle/>
          <a:p>
            <a:r>
              <a:rPr lang="en-US" sz="1600" dirty="0">
                <a:solidFill>
                  <a:schemeClr val="bg1">
                    <a:lumMod val="75000"/>
                  </a:schemeClr>
                </a:solidFill>
                <a:latin typeface="Open Sans Light" panose="020B0306030504020204" pitchFamily="34" charset="0"/>
              </a:rPr>
              <a:t>Firstly, downloaded the AB_NYC_2019.csv file from </a:t>
            </a:r>
            <a:r>
              <a:rPr lang="en-US" sz="1600" i="1" dirty="0">
                <a:solidFill>
                  <a:schemeClr val="bg1">
                    <a:lumMod val="75000"/>
                  </a:schemeClr>
                </a:solidFill>
                <a:latin typeface="Open Sans Light" panose="020B0306030504020204" pitchFamily="34" charset="0"/>
                <a:hlinkClick r:id="rId9">
                  <a:extLst>
                    <a:ext uri="{A12FA001-AC4F-418D-AE19-62706E023703}">
                      <ahyp:hlinkClr xmlns:ahyp="http://schemas.microsoft.com/office/drawing/2018/hyperlinkcolor" val="tx"/>
                    </a:ext>
                  </a:extLst>
                </a:hlinkClick>
              </a:rPr>
              <a:t>https://www.kaggle.com/dgomonov/new-york-city-airbnb-open-data?select=AB_NYC_2019.csv</a:t>
            </a:r>
            <a:r>
              <a:rPr lang="en-US" sz="1600" dirty="0">
                <a:solidFill>
                  <a:schemeClr val="bg1">
                    <a:lumMod val="75000"/>
                  </a:schemeClr>
                </a:solidFill>
                <a:latin typeface="Open Sans Light" panose="020B0306030504020204" pitchFamily="34" charset="0"/>
              </a:rPr>
              <a:t>  into one folder on desktop named CS544_project. </a:t>
            </a:r>
          </a:p>
          <a:p>
            <a:endParaRPr lang="en-US" sz="1600" dirty="0">
              <a:solidFill>
                <a:schemeClr val="bg1">
                  <a:lumMod val="75000"/>
                </a:schemeClr>
              </a:solidFill>
              <a:latin typeface="Open Sans Light" panose="020B0306030504020204" pitchFamily="34" charset="0"/>
            </a:endParaRPr>
          </a:p>
          <a:p>
            <a:r>
              <a:rPr lang="en-US" sz="1600" dirty="0">
                <a:solidFill>
                  <a:schemeClr val="bg1">
                    <a:lumMod val="75000"/>
                  </a:schemeClr>
                </a:solidFill>
                <a:latin typeface="Open Sans Light" panose="020B0306030504020204" pitchFamily="34" charset="0"/>
              </a:rPr>
              <a:t>Importing data and assigning data to name “</a:t>
            </a:r>
            <a:r>
              <a:rPr lang="en-US" sz="1600" dirty="0" err="1">
                <a:solidFill>
                  <a:schemeClr val="bg1">
                    <a:lumMod val="75000"/>
                  </a:schemeClr>
                </a:solidFill>
                <a:latin typeface="Open Sans Light" panose="020B0306030504020204" pitchFamily="34" charset="0"/>
              </a:rPr>
              <a:t>airbnb</a:t>
            </a:r>
            <a:r>
              <a:rPr lang="en-US" sz="1600" dirty="0">
                <a:solidFill>
                  <a:schemeClr val="bg1">
                    <a:lumMod val="75000"/>
                  </a:schemeClr>
                </a:solidFill>
                <a:latin typeface="Open Sans Light" panose="020B0306030504020204" pitchFamily="34" charset="0"/>
              </a:rPr>
              <a:t>” </a:t>
            </a:r>
          </a:p>
          <a:p>
            <a:endParaRPr lang="en-US" sz="1600" dirty="0">
              <a:solidFill>
                <a:schemeClr val="bg1">
                  <a:lumMod val="75000"/>
                </a:schemeClr>
              </a:solidFill>
              <a:latin typeface="Open Sans Light" panose="020B0306030504020204" pitchFamily="34" charset="0"/>
            </a:endParaRPr>
          </a:p>
          <a:p>
            <a:r>
              <a:rPr lang="en-US" sz="1600" dirty="0">
                <a:solidFill>
                  <a:schemeClr val="bg1">
                    <a:lumMod val="75000"/>
                  </a:schemeClr>
                </a:solidFill>
                <a:latin typeface="Open Sans Light" panose="020B0306030504020204" pitchFamily="34" charset="0"/>
              </a:rPr>
              <a:t>Setting the packages (</a:t>
            </a:r>
            <a:r>
              <a:rPr lang="en-US" sz="1600" dirty="0" err="1">
                <a:solidFill>
                  <a:schemeClr val="bg1">
                    <a:lumMod val="75000"/>
                  </a:schemeClr>
                </a:solidFill>
                <a:latin typeface="Open Sans Light" panose="020B0306030504020204" pitchFamily="34" charset="0"/>
              </a:rPr>
              <a:t>plotly</a:t>
            </a:r>
            <a:r>
              <a:rPr lang="en-US" sz="1600" dirty="0">
                <a:solidFill>
                  <a:schemeClr val="bg1">
                    <a:lumMod val="75000"/>
                  </a:schemeClr>
                </a:solidFill>
                <a:latin typeface="Open Sans Light" panose="020B0306030504020204" pitchFamily="34" charset="0"/>
              </a:rPr>
              <a:t>, sampling) that will be used in this project </a:t>
            </a:r>
          </a:p>
        </p:txBody>
      </p:sp>
    </p:spTree>
    <p:extLst>
      <p:ext uri="{BB962C8B-B14F-4D97-AF65-F5344CB8AC3E}">
        <p14:creationId xmlns:p14="http://schemas.microsoft.com/office/powerpoint/2010/main" val="1533422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rot="10800000" flipV="1">
            <a:off x="5380522" y="1080697"/>
            <a:ext cx="1427781" cy="45707"/>
            <a:chOff x="3965945" y="1385354"/>
            <a:chExt cx="4572000" cy="79107"/>
          </a:xfrm>
        </p:grpSpPr>
        <p:sp>
          <p:nvSpPr>
            <p:cNvPr id="33" name="Rectangle 3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4" name="Rectangle 33"/>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5" name="Rectangle 34"/>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6" name="Rectangle 35"/>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sp>
          <p:nvSpPr>
            <p:cNvPr id="37" name="Rectangle 36"/>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dirty="0"/>
            </a:p>
          </p:txBody>
        </p:sp>
      </p:grpSp>
      <p:sp>
        <p:nvSpPr>
          <p:cNvPr id="20" name="Title 2">
            <a:extLst>
              <a:ext uri="{FF2B5EF4-FFF2-40B4-BE49-F238E27FC236}">
                <a16:creationId xmlns:a16="http://schemas.microsoft.com/office/drawing/2014/main" id="{E9B6100E-3DF1-A64A-A54C-FA971327B606}"/>
              </a:ext>
            </a:extLst>
          </p:cNvPr>
          <p:cNvSpPr txBox="1">
            <a:spLocks/>
          </p:cNvSpPr>
          <p:nvPr/>
        </p:nvSpPr>
        <p:spPr>
          <a:xfrm>
            <a:off x="2480683" y="303323"/>
            <a:ext cx="7227457" cy="445972"/>
          </a:xfrm>
          <a:prstGeom prst="rect">
            <a:avLst/>
          </a:prstGeom>
        </p:spPr>
        <p:txBody>
          <a:bodyPr vert="horz" lIns="91416" tIns="45708" rIns="91416" bIns="45708" rtlCol="0" anchor="ctr">
            <a:noAutofit/>
          </a:bodyPr>
          <a:lstStyle/>
          <a:p>
            <a:pPr lvl="0" algn="ctr">
              <a:spcBef>
                <a:spcPct val="0"/>
              </a:spcBef>
              <a:defRPr/>
            </a:pPr>
            <a:r>
              <a:rPr lang="en-US" sz="2799" b="1" dirty="0">
                <a:solidFill>
                  <a:schemeClr val="bg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Data Analyzing</a:t>
            </a:r>
          </a:p>
        </p:txBody>
      </p:sp>
      <p:sp>
        <p:nvSpPr>
          <p:cNvPr id="21" name="Rectangle 20">
            <a:extLst>
              <a:ext uri="{FF2B5EF4-FFF2-40B4-BE49-F238E27FC236}">
                <a16:creationId xmlns:a16="http://schemas.microsoft.com/office/drawing/2014/main" id="{0A5DFE6E-1854-AE4E-9526-B89A6BEF8A74}"/>
              </a:ext>
            </a:extLst>
          </p:cNvPr>
          <p:cNvSpPr/>
          <p:nvPr/>
        </p:nvSpPr>
        <p:spPr>
          <a:xfrm>
            <a:off x="1949745" y="749296"/>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I</a:t>
            </a:r>
            <a:r>
              <a:rPr lang="en-US" sz="1600" dirty="0">
                <a:solidFill>
                  <a:schemeClr val="bg1">
                    <a:lumMod val="75000"/>
                  </a:schemeClr>
                </a:solidFill>
                <a:latin typeface="Open Sans Light" panose="020B0306030504020204" pitchFamily="34" charset="0"/>
              </a:rPr>
              <a:t>. Categorical variable analysis of the number of airbnbs in different boroughs in NYC </a:t>
            </a:r>
          </a:p>
        </p:txBody>
      </p:sp>
      <p:sp>
        <p:nvSpPr>
          <p:cNvPr id="24" name="Rectangle 23">
            <a:extLst>
              <a:ext uri="{FF2B5EF4-FFF2-40B4-BE49-F238E27FC236}">
                <a16:creationId xmlns:a16="http://schemas.microsoft.com/office/drawing/2014/main" id="{8E06F309-9D89-EA44-A0AE-EFC5BB0A53D0}"/>
              </a:ext>
            </a:extLst>
          </p:cNvPr>
          <p:cNvSpPr/>
          <p:nvPr/>
        </p:nvSpPr>
        <p:spPr>
          <a:xfrm>
            <a:off x="1949745" y="1190009"/>
            <a:ext cx="8259467" cy="338554"/>
          </a:xfrm>
          <a:prstGeom prst="rect">
            <a:avLst/>
          </a:prstGeom>
        </p:spPr>
        <p:txBody>
          <a:bodyPr wrap="square">
            <a:spAutoFit/>
          </a:bodyPr>
          <a:lstStyle/>
          <a:p>
            <a:pPr algn="ctr"/>
            <a:r>
              <a:rPr lang="en-US" sz="1600" dirty="0">
                <a:solidFill>
                  <a:schemeClr val="bg1">
                    <a:lumMod val="75000"/>
                  </a:schemeClr>
                </a:solidFill>
                <a:latin typeface="Open Sans Light" panose="020B0306030504020204" pitchFamily="34" charset="0"/>
                <a:ea typeface="Open Sans Light" panose="020B0306030504020204" pitchFamily="34" charset="0"/>
                <a:cs typeface="Open Sans Light" panose="020B0306030504020204" pitchFamily="34" charset="0"/>
              </a:rPr>
              <a:t>1. Setting data</a:t>
            </a:r>
            <a:endParaRPr lang="en-US" sz="1600" dirty="0">
              <a:solidFill>
                <a:schemeClr val="bg1">
                  <a:lumMod val="75000"/>
                </a:schemeClr>
              </a:solidFill>
              <a:latin typeface="Open Sans Light" panose="020B0306030504020204" pitchFamily="34" charset="0"/>
            </a:endParaRPr>
          </a:p>
        </p:txBody>
      </p:sp>
      <p:pic>
        <p:nvPicPr>
          <p:cNvPr id="25" name="Picture 24">
            <a:extLst>
              <a:ext uri="{FF2B5EF4-FFF2-40B4-BE49-F238E27FC236}">
                <a16:creationId xmlns:a16="http://schemas.microsoft.com/office/drawing/2014/main" id="{9BCFDF68-B5EC-3D44-AB91-EE4F8D45220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79412" y="2286000"/>
            <a:ext cx="4156075" cy="186055"/>
          </a:xfrm>
          <a:prstGeom prst="rect">
            <a:avLst/>
          </a:prstGeom>
        </p:spPr>
      </p:pic>
      <p:pic>
        <p:nvPicPr>
          <p:cNvPr id="28" name="Picture 27">
            <a:extLst>
              <a:ext uri="{FF2B5EF4-FFF2-40B4-BE49-F238E27FC236}">
                <a16:creationId xmlns:a16="http://schemas.microsoft.com/office/drawing/2014/main" id="{6CCC28DF-43F8-044D-8344-4F3D7922F10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79412" y="3576971"/>
            <a:ext cx="4763135" cy="224155"/>
          </a:xfrm>
          <a:prstGeom prst="rect">
            <a:avLst/>
          </a:prstGeom>
        </p:spPr>
      </p:pic>
      <p:pic>
        <p:nvPicPr>
          <p:cNvPr id="29" name="Picture 28">
            <a:extLst>
              <a:ext uri="{FF2B5EF4-FFF2-40B4-BE49-F238E27FC236}">
                <a16:creationId xmlns:a16="http://schemas.microsoft.com/office/drawing/2014/main" id="{E5EA3C6C-993D-4D4B-A1DE-1E1FB89D410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379412" y="4906042"/>
            <a:ext cx="4363720" cy="215265"/>
          </a:xfrm>
          <a:prstGeom prst="rect">
            <a:avLst/>
          </a:prstGeom>
        </p:spPr>
      </p:pic>
      <p:sp>
        <p:nvSpPr>
          <p:cNvPr id="5" name="TextBox 4">
            <a:extLst>
              <a:ext uri="{FF2B5EF4-FFF2-40B4-BE49-F238E27FC236}">
                <a16:creationId xmlns:a16="http://schemas.microsoft.com/office/drawing/2014/main" id="{931915F9-7403-7C41-A49A-D329BEC2172F}"/>
              </a:ext>
            </a:extLst>
          </p:cNvPr>
          <p:cNvSpPr txBox="1"/>
          <p:nvPr/>
        </p:nvSpPr>
        <p:spPr>
          <a:xfrm>
            <a:off x="5256213" y="2136261"/>
            <a:ext cx="6971665" cy="523220"/>
          </a:xfrm>
          <a:prstGeom prst="rect">
            <a:avLst/>
          </a:prstGeom>
          <a:noFill/>
        </p:spPr>
        <p:txBody>
          <a:bodyPr wrap="square" rtlCol="0">
            <a:spAutoFit/>
          </a:bodyPr>
          <a:lstStyle/>
          <a:p>
            <a:r>
              <a:rPr lang="en-US" sz="1400" dirty="0">
                <a:solidFill>
                  <a:schemeClr val="bg1"/>
                </a:solidFill>
              </a:rPr>
              <a:t>    Firstly, assigning the number of airbnbs in different boroughs with the name of boroughs in NYC to “</a:t>
            </a:r>
            <a:r>
              <a:rPr lang="en-US" sz="1400" dirty="0" err="1">
                <a:solidFill>
                  <a:schemeClr val="bg1"/>
                </a:solidFill>
              </a:rPr>
              <a:t>names_groupsInNYC</a:t>
            </a:r>
            <a:r>
              <a:rPr lang="en-US" sz="1400" dirty="0">
                <a:solidFill>
                  <a:schemeClr val="bg1"/>
                </a:solidFill>
              </a:rPr>
              <a:t>”.</a:t>
            </a:r>
          </a:p>
        </p:txBody>
      </p:sp>
      <p:sp>
        <p:nvSpPr>
          <p:cNvPr id="38" name="TextBox 37">
            <a:extLst>
              <a:ext uri="{FF2B5EF4-FFF2-40B4-BE49-F238E27FC236}">
                <a16:creationId xmlns:a16="http://schemas.microsoft.com/office/drawing/2014/main" id="{1B13AC23-B85E-2E41-81E7-0DE42D82922A}"/>
              </a:ext>
            </a:extLst>
          </p:cNvPr>
          <p:cNvSpPr txBox="1"/>
          <p:nvPr/>
        </p:nvSpPr>
        <p:spPr>
          <a:xfrm>
            <a:off x="5276396" y="3397950"/>
            <a:ext cx="6971665" cy="523220"/>
          </a:xfrm>
          <a:prstGeom prst="rect">
            <a:avLst/>
          </a:prstGeom>
          <a:noFill/>
        </p:spPr>
        <p:txBody>
          <a:bodyPr wrap="square" rtlCol="0">
            <a:spAutoFit/>
          </a:bodyPr>
          <a:lstStyle/>
          <a:p>
            <a:r>
              <a:rPr lang="en-US" sz="1400" dirty="0">
                <a:solidFill>
                  <a:schemeClr val="bg1"/>
                </a:solidFill>
              </a:rPr>
              <a:t>    Secondly, gaining only the number of airbnbs in each borough and assign it to “</a:t>
            </a:r>
            <a:r>
              <a:rPr lang="en-US" sz="1400" dirty="0" err="1">
                <a:solidFill>
                  <a:schemeClr val="bg1"/>
                </a:solidFill>
              </a:rPr>
              <a:t>numberOfAirbnbs</a:t>
            </a:r>
            <a:r>
              <a:rPr lang="en-US" sz="1400" dirty="0">
                <a:solidFill>
                  <a:schemeClr val="bg1"/>
                </a:solidFill>
              </a:rPr>
              <a:t>”.</a:t>
            </a:r>
          </a:p>
        </p:txBody>
      </p:sp>
      <p:sp>
        <p:nvSpPr>
          <p:cNvPr id="39" name="TextBox 38">
            <a:extLst>
              <a:ext uri="{FF2B5EF4-FFF2-40B4-BE49-F238E27FC236}">
                <a16:creationId xmlns:a16="http://schemas.microsoft.com/office/drawing/2014/main" id="{B4011E46-51D8-414C-965F-0A2D52AD3C7D}"/>
              </a:ext>
            </a:extLst>
          </p:cNvPr>
          <p:cNvSpPr txBox="1"/>
          <p:nvPr/>
        </p:nvSpPr>
        <p:spPr>
          <a:xfrm>
            <a:off x="5256212" y="4659639"/>
            <a:ext cx="6971665" cy="523220"/>
          </a:xfrm>
          <a:prstGeom prst="rect">
            <a:avLst/>
          </a:prstGeom>
          <a:noFill/>
        </p:spPr>
        <p:txBody>
          <a:bodyPr wrap="square" rtlCol="0">
            <a:spAutoFit/>
          </a:bodyPr>
          <a:lstStyle/>
          <a:p>
            <a:r>
              <a:rPr lang="en-US" sz="1400" dirty="0">
                <a:solidFill>
                  <a:schemeClr val="bg1"/>
                </a:solidFill>
              </a:rPr>
              <a:t>    Finally, calculating the proportion of the number of airbnbs in the whole NYC, and assign to name “</a:t>
            </a:r>
            <a:r>
              <a:rPr lang="en-US" sz="1400" dirty="0" err="1">
                <a:solidFill>
                  <a:schemeClr val="bg1"/>
                </a:solidFill>
              </a:rPr>
              <a:t>proportionEachBoroughs</a:t>
            </a:r>
            <a:r>
              <a:rPr lang="en-US" sz="1400" dirty="0">
                <a:solidFill>
                  <a:schemeClr val="bg1"/>
                </a:solidFill>
              </a:rPr>
              <a:t>”.</a:t>
            </a:r>
          </a:p>
        </p:txBody>
      </p:sp>
    </p:spTree>
    <p:extLst>
      <p:ext uri="{BB962C8B-B14F-4D97-AF65-F5344CB8AC3E}">
        <p14:creationId xmlns:p14="http://schemas.microsoft.com/office/powerpoint/2010/main" val="168212170"/>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2">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2446</TotalTime>
  <Words>2820</Words>
  <Application>Microsoft Macintosh PowerPoint</Application>
  <PresentationFormat>Custom</PresentationFormat>
  <Paragraphs>313</Paragraphs>
  <Slides>34</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Aleo Light</vt:lpstr>
      <vt:lpstr>Open Sans</vt:lpstr>
      <vt:lpstr>Open Sans Extrabold</vt:lpstr>
      <vt:lpstr>Open Sans Light</vt:lpstr>
      <vt:lpstr>Sinkin Sans 400 Regular</vt:lpstr>
      <vt:lpstr>Ubuntu</vt:lpstr>
      <vt:lpstr>Arial</vt:lpstr>
      <vt:lpstr>Calibri</vt:lpstr>
      <vt:lpstr>Calibri Light</vt:lpstr>
      <vt:lpstr>Helvetica</vt:lpstr>
      <vt:lpstr>Source Sans Pro Light</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Serma</dc:creator>
  <cp:lastModifiedBy>Microsoft Office User</cp:lastModifiedBy>
  <cp:revision>1315</cp:revision>
  <dcterms:created xsi:type="dcterms:W3CDTF">2015-09-19T05:52:39Z</dcterms:created>
  <dcterms:modified xsi:type="dcterms:W3CDTF">2020-10-15T05:24:24Z</dcterms:modified>
</cp:coreProperties>
</file>